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18"/>
  </p:notesMasterIdLst>
  <p:handoutMasterIdLst>
    <p:handoutMasterId r:id="rId19"/>
  </p:handoutMasterIdLst>
  <p:sldIdLst>
    <p:sldId id="256" r:id="rId3"/>
    <p:sldId id="257" r:id="rId4"/>
    <p:sldId id="273" r:id="rId5"/>
    <p:sldId id="279" r:id="rId6"/>
    <p:sldId id="262" r:id="rId7"/>
    <p:sldId id="265" r:id="rId8"/>
    <p:sldId id="266" r:id="rId9"/>
    <p:sldId id="271" r:id="rId10"/>
    <p:sldId id="275" r:id="rId11"/>
    <p:sldId id="278" r:id="rId12"/>
    <p:sldId id="280" r:id="rId13"/>
    <p:sldId id="274" r:id="rId14"/>
    <p:sldId id="281" r:id="rId15"/>
    <p:sldId id="277" r:id="rId16"/>
    <p:sldId id="268" r:id="rId17"/>
  </p:sldIdLst>
  <p:sldSz cx="12192000" cy="6858000"/>
  <p:notesSz cx="6797675" cy="987266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33" userDrawn="1">
          <p15:clr>
            <a:srgbClr val="A4A3A4"/>
          </p15:clr>
        </p15:guide>
        <p15:guide id="2" pos="18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9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0000"/>
    <a:srgbClr val="000000"/>
    <a:srgbClr val="BBE0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047" autoAdjust="0"/>
    <p:restoredTop sz="94667" autoAdjust="0"/>
  </p:normalViewPr>
  <p:slideViewPr>
    <p:cSldViewPr showGuides="1">
      <p:cViewPr varScale="1">
        <p:scale>
          <a:sx n="159" d="100"/>
          <a:sy n="159" d="100"/>
        </p:scale>
        <p:origin x="684" y="138"/>
      </p:cViewPr>
      <p:guideLst>
        <p:guide orient="horz" pos="4133"/>
        <p:guide pos="1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>
        <p:scale>
          <a:sx n="140" d="100"/>
          <a:sy n="140" d="100"/>
        </p:scale>
        <p:origin x="-774" y="642"/>
      </p:cViewPr>
      <p:guideLst>
        <p:guide orient="horz" pos="3109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6078" cy="493869"/>
          </a:xfrm>
          <a:prstGeom prst="rect">
            <a:avLst/>
          </a:prstGeom>
        </p:spPr>
        <p:txBody>
          <a:bodyPr vert="horz" lIns="89995" tIns="44998" rIns="89995" bIns="44998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026" y="0"/>
            <a:ext cx="2946078" cy="493869"/>
          </a:xfrm>
          <a:prstGeom prst="rect">
            <a:avLst/>
          </a:prstGeom>
        </p:spPr>
        <p:txBody>
          <a:bodyPr vert="horz" lIns="89995" tIns="44998" rIns="89995" bIns="44998" rtlCol="0"/>
          <a:lstStyle>
            <a:lvl1pPr algn="r">
              <a:defRPr sz="1200"/>
            </a:lvl1pPr>
          </a:lstStyle>
          <a:p>
            <a:fld id="{AA464473-D897-4078-881A-E9FE2557304C}" type="datetimeFigureOut">
              <a:rPr lang="de-DE" smtClean="0"/>
              <a:pPr/>
              <a:t>18.03.2024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2" y="9377227"/>
            <a:ext cx="2946078" cy="493868"/>
          </a:xfrm>
          <a:prstGeom prst="rect">
            <a:avLst/>
          </a:prstGeom>
        </p:spPr>
        <p:txBody>
          <a:bodyPr vert="horz" lIns="89995" tIns="44998" rIns="89995" bIns="44998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026" y="9377227"/>
            <a:ext cx="2946078" cy="493868"/>
          </a:xfrm>
          <a:prstGeom prst="rect">
            <a:avLst/>
          </a:prstGeom>
        </p:spPr>
        <p:txBody>
          <a:bodyPr vert="horz" lIns="89995" tIns="44998" rIns="89995" bIns="44998" rtlCol="0" anchor="b"/>
          <a:lstStyle>
            <a:lvl1pPr algn="r">
              <a:defRPr sz="1200"/>
            </a:lvl1pPr>
          </a:lstStyle>
          <a:p>
            <a:fld id="{80C8FBF0-212D-46B3-A21E-471D04BD315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1672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4819" tIns="47410" rIns="94819" bIns="47410" rtlCol="0"/>
          <a:lstStyle>
            <a:lvl1pPr algn="l">
              <a:defRPr sz="13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4819" tIns="47410" rIns="94819" bIns="47410" rtlCol="0"/>
          <a:lstStyle>
            <a:lvl1pPr algn="r">
              <a:defRPr sz="1300"/>
            </a:lvl1pPr>
          </a:lstStyle>
          <a:p>
            <a:pPr>
              <a:defRPr/>
            </a:pPr>
            <a:fld id="{E7F07276-7D0D-46E8-A466-33D3D7E39E77}" type="datetimeFigureOut">
              <a:rPr lang="de-DE"/>
              <a:pPr>
                <a:defRPr/>
              </a:pPr>
              <a:t>18.03.2024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06363" y="739775"/>
            <a:ext cx="6584950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19" tIns="47410" rIns="94819" bIns="4741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4819" tIns="47410" rIns="94819" bIns="47410" rtlCol="0">
            <a:normAutofit/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4819" tIns="47410" rIns="94819" bIns="47410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4819" tIns="47410" rIns="94819" bIns="47410" rtlCol="0" anchor="b"/>
          <a:lstStyle>
            <a:lvl1pPr algn="r">
              <a:defRPr sz="1300"/>
            </a:lvl1pPr>
          </a:lstStyle>
          <a:p>
            <a:pPr>
              <a:defRPr/>
            </a:pPr>
            <a:fld id="{9CED93B8-68D0-424E-AC2B-EBCEBABEBB6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15544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Logo 1_klein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0344472" y="116632"/>
            <a:ext cx="1672710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876760" y="908720"/>
            <a:ext cx="34371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800" dirty="0"/>
              <a:t>Evolution, Ethik &amp; KI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5015881" y="2752469"/>
            <a:ext cx="568863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Michael Mörike </a:t>
            </a:r>
          </a:p>
          <a:p>
            <a:r>
              <a:rPr lang="de-DE" dirty="0"/>
              <a:t>Vorstand </a:t>
            </a:r>
            <a:r>
              <a:rPr lang="de-DE" dirty="0" err="1"/>
              <a:t>Integrata</a:t>
            </a:r>
            <a:r>
              <a:rPr lang="de-DE" dirty="0"/>
              <a:t>-Stiftung</a:t>
            </a:r>
          </a:p>
          <a:p>
            <a:endParaRPr lang="de-DE" dirty="0"/>
          </a:p>
          <a:p>
            <a:r>
              <a:rPr lang="de-DE" dirty="0"/>
              <a:t>Humanist und Visionär</a:t>
            </a:r>
          </a:p>
          <a:p>
            <a:r>
              <a:rPr lang="de-DE" dirty="0"/>
              <a:t>Dipl. Phys. experimentelle Kernphysik</a:t>
            </a:r>
          </a:p>
          <a:p>
            <a:r>
              <a:rPr lang="de-DE" dirty="0"/>
              <a:t>Seit 1963 mit IT unterwegs</a:t>
            </a:r>
          </a:p>
          <a:p>
            <a:r>
              <a:rPr lang="de-DE" dirty="0"/>
              <a:t>Großprojekte wie BTX (80er), </a:t>
            </a:r>
            <a:r>
              <a:rPr lang="de-DE" dirty="0" err="1"/>
              <a:t>Nivadis</a:t>
            </a:r>
            <a:r>
              <a:rPr lang="de-DE" dirty="0"/>
              <a:t> (2000er)</a:t>
            </a:r>
          </a:p>
          <a:p>
            <a:endParaRPr lang="de-DE" dirty="0"/>
          </a:p>
          <a:p>
            <a:r>
              <a:rPr lang="de-DE" dirty="0"/>
              <a:t>HMD Praxis der Wirtschaftsinformatik</a:t>
            </a:r>
          </a:p>
          <a:p>
            <a:r>
              <a:rPr lang="de-DE" dirty="0"/>
              <a:t>Bücher „Trends der IT“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121" y="2821013"/>
            <a:ext cx="2185740" cy="2768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7152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2983676" y="332656"/>
            <a:ext cx="46640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3200" dirty="0"/>
              <a:t>Anwendung von Werten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911424" y="1196752"/>
            <a:ext cx="9145016" cy="5186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Wer Robotern Ethik &amp; Werte beibringen will, muss folgendes beachten:</a:t>
            </a:r>
          </a:p>
          <a:p>
            <a:pPr marL="800100" lvl="1" indent="-342900">
              <a:buAutoNum type="arabicPeriod"/>
            </a:pPr>
            <a:r>
              <a:rPr lang="de-DE" dirty="0"/>
              <a:t>Werte sind Abstraktionen von Wünschen, von Nutzenversprechen</a:t>
            </a:r>
          </a:p>
          <a:p>
            <a:pPr marL="800100" lvl="1" indent="-342900">
              <a:buAutoNum type="arabicPeriod"/>
            </a:pPr>
            <a:r>
              <a:rPr lang="de-DE" dirty="0"/>
              <a:t>Roboter brauchen Ziele (also „Wünsche“, durch Werte gekennzeichnet),</a:t>
            </a:r>
            <a:br>
              <a:rPr lang="de-DE" dirty="0"/>
            </a:br>
            <a:r>
              <a:rPr lang="de-DE" dirty="0"/>
              <a:t>wirklich </a:t>
            </a:r>
            <a:r>
              <a:rPr lang="de-DE" b="1" u="sng" dirty="0"/>
              <a:t>viele</a:t>
            </a:r>
            <a:r>
              <a:rPr lang="de-DE" dirty="0"/>
              <a:t> Ziele, nicht nur die vordergründigen (Produktions-) Ziele.</a:t>
            </a:r>
          </a:p>
          <a:p>
            <a:pPr marL="800100" lvl="1" indent="-342900">
              <a:buAutoNum type="arabicPeriod"/>
            </a:pPr>
            <a:r>
              <a:rPr lang="de-DE" dirty="0"/>
              <a:t>Hinter den Zielen stecken Nutzenversprechen</a:t>
            </a:r>
          </a:p>
          <a:p>
            <a:pPr marL="800100" lvl="1" indent="-342900">
              <a:buAutoNum type="arabicPeriod"/>
            </a:pPr>
            <a:r>
              <a:rPr lang="de-DE" dirty="0"/>
              <a:t>Diese Nutzenversprechen / Ziele sollten uns Menschen dienen</a:t>
            </a:r>
            <a:br>
              <a:rPr lang="de-DE" dirty="0"/>
            </a:br>
            <a:r>
              <a:rPr lang="de-DE" dirty="0"/>
              <a:t>und eben nicht den Robotern selbst – abgesehen vom „Hunger“</a:t>
            </a:r>
          </a:p>
          <a:p>
            <a:pPr marL="800100" lvl="1" indent="-342900">
              <a:buAutoNum type="arabicPeriod"/>
            </a:pPr>
            <a:r>
              <a:rPr lang="de-DE" dirty="0"/>
              <a:t>Ziele können – situationsabhängig - im Konflikt miteinander stehen:</a:t>
            </a:r>
            <a:br>
              <a:rPr lang="de-DE" dirty="0"/>
            </a:br>
            <a:r>
              <a:rPr lang="de-DE" dirty="0"/>
              <a:t>Frage dann: Was bringt uns Menschen mehr Nutzen?</a:t>
            </a:r>
            <a:br>
              <a:rPr lang="de-DE" dirty="0"/>
            </a:br>
            <a:r>
              <a:rPr lang="de-DE" dirty="0"/>
              <a:t>Nicht: Was bringt dem Roboter mehr Nutzen?</a:t>
            </a:r>
            <a:br>
              <a:rPr lang="de-DE" dirty="0"/>
            </a:br>
            <a:r>
              <a:rPr lang="de-DE" dirty="0"/>
              <a:t>Und: Nicht nur uns selbst, sondern auch anderen Betroffenen?</a:t>
            </a:r>
          </a:p>
          <a:p>
            <a:pPr marL="800100" lvl="1" indent="-342900">
              <a:buAutoNum type="arabicPeriod"/>
            </a:pPr>
            <a:r>
              <a:rPr lang="de-DE" dirty="0"/>
              <a:t>Muss durch (vernetzte) Nutzenverrechnung (</a:t>
            </a:r>
            <a:r>
              <a:rPr lang="de-DE" dirty="0" err="1"/>
              <a:t>Fuzzy-Logic</a:t>
            </a:r>
            <a:r>
              <a:rPr lang="de-DE" dirty="0"/>
              <a:t>) angegangen werden!</a:t>
            </a:r>
            <a:br>
              <a:rPr lang="de-DE" dirty="0"/>
            </a:br>
            <a:r>
              <a:rPr lang="de-DE" dirty="0"/>
              <a:t>Die Werte bekommen – situationsabhängig – Gewichte.</a:t>
            </a:r>
          </a:p>
          <a:p>
            <a:pPr marL="800100" lvl="1" indent="-342900">
              <a:buAutoNum type="arabicPeriod"/>
            </a:pPr>
            <a:endParaRPr lang="de-DE" dirty="0"/>
          </a:p>
          <a:p>
            <a:pPr marL="800100" lvl="1" indent="-342900">
              <a:buAutoNum type="arabicPeriod"/>
            </a:pPr>
            <a:endParaRPr lang="de-DE" dirty="0"/>
          </a:p>
          <a:p>
            <a:pPr marL="800100" lvl="1" indent="-342900">
              <a:buAutoNum type="arabicPeriod"/>
            </a:pPr>
            <a:endParaRPr lang="de-DE" dirty="0"/>
          </a:p>
          <a:p>
            <a:pPr marL="800100" lvl="1" indent="-342900">
              <a:buAutoNum type="arabicPeriod"/>
            </a:pPr>
            <a:endParaRPr lang="de-DE" dirty="0"/>
          </a:p>
          <a:p>
            <a:pPr marL="800100" lvl="1" indent="-342900">
              <a:spcBef>
                <a:spcPts val="600"/>
              </a:spcBef>
              <a:buAutoNum type="arabicPeriod"/>
            </a:pPr>
            <a:r>
              <a:rPr lang="de-DE" dirty="0"/>
              <a:t>Je nach angewandter Ethik zeigt der Roboter dann seinen Charakter.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7432" y="1340768"/>
            <a:ext cx="2175452" cy="2808312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2744829" y="4941168"/>
            <a:ext cx="5070683" cy="92333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de-DE" dirty="0"/>
              <a:t>Frage: Aber wie? Nach welcher Ethik?</a:t>
            </a:r>
            <a:br>
              <a:rPr lang="de-DE" dirty="0"/>
            </a:br>
            <a:r>
              <a:rPr lang="de-DE" dirty="0"/>
              <a:t>Vermutlich einer speziellen Maschinen-Ethik!!</a:t>
            </a:r>
            <a:br>
              <a:rPr lang="de-DE" sz="1400" dirty="0"/>
            </a:br>
            <a:r>
              <a:rPr lang="de-DE" dirty="0"/>
              <a:t>Von Menschen speziell für Maschinen gemacht!</a:t>
            </a:r>
          </a:p>
        </p:txBody>
      </p:sp>
    </p:spTree>
    <p:extLst>
      <p:ext uri="{BB962C8B-B14F-4D97-AF65-F5344CB8AC3E}">
        <p14:creationId xmlns:p14="http://schemas.microsoft.com/office/powerpoint/2010/main" val="4326227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D8601786-8E91-E58A-563B-0C76F90C3F90}"/>
              </a:ext>
            </a:extLst>
          </p:cNvPr>
          <p:cNvSpPr/>
          <p:nvPr/>
        </p:nvSpPr>
        <p:spPr>
          <a:xfrm>
            <a:off x="4323276" y="332656"/>
            <a:ext cx="19848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3200" dirty="0"/>
              <a:t>Conclusio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F54013FD-ACDC-1C76-09FB-9D0B5684052D}"/>
              </a:ext>
            </a:extLst>
          </p:cNvPr>
          <p:cNvSpPr txBox="1"/>
          <p:nvPr/>
        </p:nvSpPr>
        <p:spPr>
          <a:xfrm>
            <a:off x="1343472" y="1628800"/>
            <a:ext cx="871296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effectLst/>
                <a:latin typeface="+mj-lt"/>
                <a:ea typeface="SimSun" panose="02010600030101010101" pitchFamily="2" charset="-122"/>
              </a:rPr>
              <a:t>Intelligenz ist die Fähigkeit, eine gegebene Situation zu verstehen</a:t>
            </a:r>
            <a:br>
              <a:rPr lang="de-DE" dirty="0">
                <a:effectLst/>
                <a:latin typeface="+mj-lt"/>
                <a:ea typeface="SimSun" panose="02010600030101010101" pitchFamily="2" charset="-122"/>
              </a:rPr>
            </a:br>
            <a:r>
              <a:rPr lang="de-DE" dirty="0">
                <a:effectLst/>
                <a:latin typeface="+mj-lt"/>
                <a:ea typeface="SimSun" panose="02010600030101010101" pitchFamily="2" charset="-122"/>
              </a:rPr>
              <a:t>und (schnell) daraus Schlüsse zu ziehen für vorteilhafte Handlungen</a:t>
            </a:r>
            <a:r>
              <a:rPr lang="de-DE" b="1" dirty="0">
                <a:effectLst/>
                <a:latin typeface="+mj-lt"/>
                <a:ea typeface="SimSun" panose="02010600030101010101" pitchFamily="2" charset="-122"/>
              </a:rPr>
              <a:t>.</a:t>
            </a:r>
            <a:endParaRPr lang="de-DE" dirty="0">
              <a:latin typeface="+mj-lt"/>
            </a:endParaRPr>
          </a:p>
          <a:p>
            <a:pPr algn="ctr"/>
            <a:r>
              <a:rPr lang="de-DE" dirty="0">
                <a:latin typeface="+mj-lt"/>
              </a:rPr>
              <a:t>Intelligenz dient also zum Planen, um damit Ziele zu verfolgen.</a:t>
            </a:r>
          </a:p>
          <a:p>
            <a:pPr algn="ctr"/>
            <a:endParaRPr lang="de-DE" dirty="0">
              <a:latin typeface="+mj-lt"/>
            </a:endParaRPr>
          </a:p>
          <a:p>
            <a:pPr algn="ctr"/>
            <a:r>
              <a:rPr lang="de-DE" dirty="0">
                <a:latin typeface="+mj-lt"/>
              </a:rPr>
              <a:t>(Bewusstsein hilft, die Intelligenz zu optimieren)</a:t>
            </a:r>
          </a:p>
          <a:p>
            <a:endParaRPr lang="de-DE" dirty="0">
              <a:latin typeface="+mj-lt"/>
            </a:endParaRPr>
          </a:p>
          <a:p>
            <a:pPr algn="ctr"/>
            <a:r>
              <a:rPr lang="de-DE" dirty="0">
                <a:latin typeface="+mj-lt"/>
              </a:rPr>
              <a:t>Wir beginnen, die menschliche durch künstliche Intelligenz (KI) zu ergänzen.</a:t>
            </a:r>
            <a:br>
              <a:rPr lang="de-DE" dirty="0">
                <a:latin typeface="+mj-lt"/>
              </a:rPr>
            </a:br>
            <a:r>
              <a:rPr lang="de-DE" dirty="0">
                <a:latin typeface="+mj-lt"/>
              </a:rPr>
              <a:t>Dazu müssen wir uns die Natur (</a:t>
            </a:r>
            <a:r>
              <a:rPr lang="de-DE" dirty="0" err="1">
                <a:latin typeface="+mj-lt"/>
              </a:rPr>
              <a:t>physis</a:t>
            </a:r>
            <a:r>
              <a:rPr lang="de-DE" dirty="0">
                <a:latin typeface="+mj-lt"/>
              </a:rPr>
              <a:t>) unserer Werte (Ziele) bewusst machen.</a:t>
            </a:r>
          </a:p>
          <a:p>
            <a:endParaRPr lang="de-DE" dirty="0">
              <a:latin typeface="+mj-lt"/>
            </a:endParaRPr>
          </a:p>
          <a:p>
            <a:pPr algn="ctr"/>
            <a:r>
              <a:rPr lang="de-DE" dirty="0">
                <a:latin typeface="+mj-lt"/>
              </a:rPr>
              <a:t>Weil künftig gilt: </a:t>
            </a:r>
            <a:r>
              <a:rPr lang="de-DE" u="sng" dirty="0">
                <a:latin typeface="+mj-lt"/>
              </a:rPr>
              <a:t>Keine Wertschöpfung ohne digitale Ethik</a:t>
            </a:r>
            <a:r>
              <a:rPr lang="de-DE" dirty="0">
                <a:latin typeface="+mj-lt"/>
              </a:rPr>
              <a:t>,</a:t>
            </a:r>
          </a:p>
          <a:p>
            <a:pPr algn="ctr"/>
            <a:r>
              <a:rPr lang="de-DE" dirty="0">
                <a:latin typeface="+mj-lt"/>
              </a:rPr>
              <a:t>müssen wir </a:t>
            </a:r>
            <a:r>
              <a:rPr lang="de-DE" u="sng" dirty="0">
                <a:latin typeface="+mj-lt"/>
              </a:rPr>
              <a:t>der KI solche Ziele vorgeben, die unseren Werten entsprechen</a:t>
            </a:r>
            <a:r>
              <a:rPr lang="de-DE" dirty="0">
                <a:latin typeface="+mj-lt"/>
              </a:rPr>
              <a:t>.</a:t>
            </a:r>
          </a:p>
          <a:p>
            <a:pPr algn="ctr"/>
            <a:r>
              <a:rPr lang="de-DE" dirty="0">
                <a:latin typeface="+mj-lt"/>
              </a:rPr>
              <a:t>(beim Lernen)</a:t>
            </a:r>
          </a:p>
          <a:p>
            <a:pPr algn="ctr"/>
            <a:endParaRPr lang="de-DE" dirty="0">
              <a:latin typeface="+mj-lt"/>
            </a:endParaRPr>
          </a:p>
          <a:p>
            <a:pPr algn="ctr"/>
            <a:r>
              <a:rPr lang="de-DE" sz="2000" dirty="0">
                <a:solidFill>
                  <a:srgbClr val="C00000"/>
                </a:solidFill>
                <a:latin typeface="+mj-lt"/>
              </a:rPr>
              <a:t>KI beherrschen – helfen Sie mit!</a:t>
            </a:r>
          </a:p>
        </p:txBody>
      </p:sp>
    </p:spTree>
    <p:extLst>
      <p:ext uri="{BB962C8B-B14F-4D97-AF65-F5344CB8AC3E}">
        <p14:creationId xmlns:p14="http://schemas.microsoft.com/office/powerpoint/2010/main" val="42525297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4463794" y="260648"/>
            <a:ext cx="17123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3200" dirty="0"/>
              <a:t>Ausblick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963474" y="1268760"/>
            <a:ext cx="871296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de-DE" sz="20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r>
              <a:rPr lang="de-DE" sz="2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Hinterfragen wir die (biologischen, evolutionären) Prinzipien,</a:t>
            </a:r>
            <a:br>
              <a:rPr lang="de-DE" sz="2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de-DE" sz="2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die hinter der Ethik stecken!</a:t>
            </a:r>
            <a:endParaRPr lang="de-DE" sz="2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de-DE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de-DE" dirty="0"/>
          </a:p>
          <a:p>
            <a:pPr algn="ctr"/>
            <a:r>
              <a:rPr lang="de-DE" sz="2400" dirty="0"/>
              <a:t>Vielen Dank für Ihre Aufmerksamkeit!</a:t>
            </a:r>
          </a:p>
          <a:p>
            <a:pPr algn="ctr"/>
            <a:endParaRPr lang="de-DE" sz="2400" dirty="0"/>
          </a:p>
          <a:p>
            <a:pPr algn="ctr"/>
            <a:endParaRPr lang="de-DE" sz="1600" dirty="0"/>
          </a:p>
          <a:p>
            <a:pPr algn="ctr"/>
            <a:endParaRPr lang="de-DE" sz="1600" dirty="0"/>
          </a:p>
          <a:p>
            <a:pPr algn="ctr"/>
            <a:r>
              <a:rPr lang="de-DE" sz="2800" dirty="0">
                <a:solidFill>
                  <a:srgbClr val="C00000"/>
                </a:solidFill>
                <a:latin typeface="+mj-lt"/>
              </a:rPr>
              <a:t>KI beherrschen – hilf mit!</a:t>
            </a:r>
          </a:p>
        </p:txBody>
      </p:sp>
    </p:spTree>
    <p:extLst>
      <p:ext uri="{BB962C8B-B14F-4D97-AF65-F5344CB8AC3E}">
        <p14:creationId xmlns:p14="http://schemas.microsoft.com/office/powerpoint/2010/main" val="19874493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11833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2744829" y="332656"/>
            <a:ext cx="51417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3200" dirty="0"/>
              <a:t>Anwendung von Werten - 1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1415480" y="1196752"/>
            <a:ext cx="7148367" cy="49859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Die meisten Handlungen mit Bezug zu Werten sind trivial, alltäglich: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Tasse nicht verwechseln (Respekt)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Danke sagen (Höflichkeit)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…</a:t>
            </a:r>
          </a:p>
          <a:p>
            <a:r>
              <a:rPr lang="de-DE" dirty="0"/>
              <a:t>Das sind einfache Abläufe, die „sich einfach gehören“.</a:t>
            </a:r>
          </a:p>
          <a:p>
            <a:r>
              <a:rPr lang="de-DE" dirty="0"/>
              <a:t>Sie haben Bezug zu Menschen und zu Werten:</a:t>
            </a:r>
            <a:br>
              <a:rPr lang="de-DE" dirty="0"/>
            </a:br>
            <a:r>
              <a:rPr lang="de-DE" dirty="0"/>
              <a:t>Sie sind moralisch „aufgeladen“, sie sind moralisch geboten:</a:t>
            </a:r>
          </a:p>
          <a:p>
            <a:pPr>
              <a:spcBef>
                <a:spcPts val="600"/>
              </a:spcBef>
            </a:pPr>
            <a:endParaRPr lang="de-DE" dirty="0"/>
          </a:p>
          <a:p>
            <a:pPr>
              <a:spcBef>
                <a:spcPts val="600"/>
              </a:spcBef>
            </a:pPr>
            <a:endParaRPr lang="de-DE" dirty="0"/>
          </a:p>
          <a:p>
            <a:pPr>
              <a:spcBef>
                <a:spcPts val="600"/>
              </a:spcBef>
            </a:pPr>
            <a:endParaRPr lang="de-DE" dirty="0"/>
          </a:p>
          <a:p>
            <a:pPr>
              <a:spcBef>
                <a:spcPts val="600"/>
              </a:spcBef>
            </a:pPr>
            <a:r>
              <a:rPr lang="de-DE" dirty="0"/>
              <a:t>Moral ist kulturabhängig, in Deutschland anders als in Indien.</a:t>
            </a:r>
          </a:p>
          <a:p>
            <a:pPr algn="ctr">
              <a:spcBef>
                <a:spcPts val="600"/>
              </a:spcBef>
            </a:pPr>
            <a:r>
              <a:rPr lang="de-DE" dirty="0"/>
              <a:t>Wenn wir nicht wollen, dass unsere Roboter</a:t>
            </a:r>
            <a:br>
              <a:rPr lang="de-DE" dirty="0"/>
            </a:br>
            <a:r>
              <a:rPr lang="de-DE" dirty="0"/>
              <a:t>einer Einheitsmoral aus dem Silicon Valley oder aus China folgen,</a:t>
            </a:r>
            <a:br>
              <a:rPr lang="de-DE" dirty="0"/>
            </a:br>
            <a:r>
              <a:rPr lang="de-DE" dirty="0"/>
              <a:t>müssen wir es schon selbst angehen.</a:t>
            </a:r>
          </a:p>
          <a:p>
            <a:pPr>
              <a:spcBef>
                <a:spcPts val="600"/>
              </a:spcBef>
            </a:pPr>
            <a:r>
              <a:rPr lang="de-DE" dirty="0"/>
              <a:t>Ethische Probleme treten nur bei selteneren Abläufen auf,</a:t>
            </a:r>
            <a:br>
              <a:rPr lang="de-DE" dirty="0"/>
            </a:br>
            <a:r>
              <a:rPr lang="de-DE" dirty="0"/>
              <a:t>die sich nicht alltäglich eingespielt haben.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9668" y="1340768"/>
            <a:ext cx="2175452" cy="2808312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2583655" y="3356992"/>
            <a:ext cx="5464060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de-DE" dirty="0"/>
              <a:t>Wenn wir diese vielen, einfachen Abläufe einbauen,</a:t>
            </a:r>
            <a:br>
              <a:rPr lang="de-DE" dirty="0"/>
            </a:br>
            <a:r>
              <a:rPr lang="de-DE" dirty="0"/>
              <a:t>haben wir den Robotern Moral beigebracht.</a:t>
            </a:r>
          </a:p>
        </p:txBody>
      </p:sp>
      <p:pic>
        <p:nvPicPr>
          <p:cNvPr id="6" name="Picture 2" descr="gewohnheit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4835" y="4437112"/>
            <a:ext cx="2505117" cy="1875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27905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984" y="1412776"/>
            <a:ext cx="6009683" cy="1872208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1529148" y="248762"/>
            <a:ext cx="74131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3200" dirty="0"/>
              <a:t>Situation und Werte (Wünsche) </a:t>
            </a:r>
            <a:r>
              <a:rPr lang="de-DE" sz="3200" dirty="0">
                <a:sym typeface="Wingdings" panose="05000000000000000000" pitchFamily="2" charset="2"/>
              </a:rPr>
              <a:t> Ethik</a:t>
            </a:r>
            <a:endParaRPr lang="de-DE" sz="3200" dirty="0"/>
          </a:p>
        </p:txBody>
      </p:sp>
      <p:sp>
        <p:nvSpPr>
          <p:cNvPr id="3" name="Textfeld 2"/>
          <p:cNvSpPr txBox="1"/>
          <p:nvPr/>
        </p:nvSpPr>
        <p:spPr>
          <a:xfrm>
            <a:off x="1055440" y="1009201"/>
            <a:ext cx="6912768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Gewichte von Wünschen sind </a:t>
            </a:r>
            <a:r>
              <a:rPr lang="de-DE" u="sng" dirty="0"/>
              <a:t>situationsabhängig</a:t>
            </a:r>
            <a:r>
              <a:rPr lang="de-DE" dirty="0"/>
              <a:t>!</a:t>
            </a:r>
            <a:br>
              <a:rPr lang="de-DE" dirty="0"/>
            </a:br>
            <a:r>
              <a:rPr lang="de-DE" dirty="0"/>
              <a:t>Also sind auch die Gewichte der Werte </a:t>
            </a:r>
            <a:r>
              <a:rPr lang="de-DE" u="sng" dirty="0"/>
              <a:t>situationsabhängig</a:t>
            </a:r>
            <a:r>
              <a:rPr lang="de-DE" dirty="0"/>
              <a:t>!</a:t>
            </a:r>
          </a:p>
          <a:p>
            <a:r>
              <a:rPr lang="de-DE" dirty="0"/>
              <a:t>Deren Abwägung nennt man dann Ethik.</a:t>
            </a:r>
          </a:p>
          <a:p>
            <a:endParaRPr lang="de-DE" dirty="0"/>
          </a:p>
          <a:p>
            <a:r>
              <a:rPr lang="de-DE" dirty="0"/>
              <a:t>Beispiel Autofahren:</a:t>
            </a:r>
          </a:p>
          <a:p>
            <a:endParaRPr lang="de-DE" dirty="0"/>
          </a:p>
          <a:p>
            <a:r>
              <a:rPr lang="de-DE" dirty="0"/>
              <a:t>Dilemma 1: Zeit einsparen oder Sprit sparen?</a:t>
            </a:r>
          </a:p>
          <a:p>
            <a:pPr lvl="1"/>
            <a:r>
              <a:rPr lang="de-DE" dirty="0"/>
              <a:t>Situation 1: Eilige Fahrt zum Kunden:</a:t>
            </a:r>
            <a:br>
              <a:rPr lang="de-DE" dirty="0"/>
            </a:br>
            <a:r>
              <a:rPr lang="de-DE" dirty="0"/>
              <a:t> 	Zeit sparen ist wichtiger als Spritkosten</a:t>
            </a:r>
          </a:p>
          <a:p>
            <a:pPr lvl="1"/>
            <a:r>
              <a:rPr lang="de-DE" dirty="0"/>
              <a:t>Situation 2: Fahrt in den Urlaub:</a:t>
            </a:r>
            <a:br>
              <a:rPr lang="de-DE" dirty="0"/>
            </a:br>
            <a:r>
              <a:rPr lang="de-DE" dirty="0"/>
              <a:t> 	Sprit sparen ist wichtiger als Zeit sparen</a:t>
            </a:r>
          </a:p>
          <a:p>
            <a:endParaRPr lang="de-DE" dirty="0"/>
          </a:p>
          <a:p>
            <a:r>
              <a:rPr lang="de-DE" dirty="0"/>
              <a:t>Dilemma 2: Höflich sein oder Sprit sparen?</a:t>
            </a:r>
          </a:p>
          <a:p>
            <a:pPr lvl="1"/>
            <a:r>
              <a:rPr lang="de-DE" dirty="0"/>
              <a:t>Situation 1: Fahrt durch den Stadtverkehr:</a:t>
            </a:r>
            <a:br>
              <a:rPr lang="de-DE" dirty="0"/>
            </a:br>
            <a:r>
              <a:rPr lang="de-DE" dirty="0"/>
              <a:t> 	Höflichkeit ist wichtiger als Sprit:</a:t>
            </a:r>
            <a:br>
              <a:rPr lang="de-DE" dirty="0"/>
            </a:br>
            <a:r>
              <a:rPr lang="de-DE" dirty="0"/>
              <a:t> 	bremsen vor Fußgänger, der Straße überqueren möchte</a:t>
            </a:r>
          </a:p>
          <a:p>
            <a:pPr lvl="1"/>
            <a:r>
              <a:rPr lang="de-DE" dirty="0"/>
              <a:t>Situation 2: Fahrt zur Tankstelle, weil Spritlampe leuchtet</a:t>
            </a:r>
            <a:br>
              <a:rPr lang="de-DE" dirty="0"/>
            </a:br>
            <a:r>
              <a:rPr lang="de-DE" dirty="0"/>
              <a:t> 	Sprit sparen ist wichtiger als Höflichkeit durch Bremsen,  	um Fußgänger überqueren zu lassen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240" y="4221088"/>
            <a:ext cx="3606061" cy="2235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150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3636489" y="260648"/>
            <a:ext cx="18710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3200" dirty="0"/>
              <a:t>Evolution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79376" y="1195675"/>
            <a:ext cx="7128792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Evolution ist Weiterentwicklung.</a:t>
            </a:r>
          </a:p>
          <a:p>
            <a:r>
              <a:rPr lang="de-DE" b="1" dirty="0"/>
              <a:t>Evolutionstheorie</a:t>
            </a:r>
            <a:r>
              <a:rPr lang="de-DE" dirty="0"/>
              <a:t> erklärt </a:t>
            </a:r>
            <a:r>
              <a:rPr lang="de-DE" b="1" dirty="0"/>
              <a:t>Entstehung der Arten</a:t>
            </a:r>
            <a:r>
              <a:rPr lang="de-DE" dirty="0"/>
              <a:t>:</a:t>
            </a:r>
            <a:br>
              <a:rPr lang="de-DE" dirty="0"/>
            </a:br>
            <a:r>
              <a:rPr lang="de-DE" dirty="0"/>
              <a:t> 	Schlagwort: „Survival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fittest“</a:t>
            </a:r>
          </a:p>
          <a:p>
            <a:r>
              <a:rPr lang="de-DE" dirty="0"/>
              <a:t>	Änderungen entstehen zufällig </a:t>
            </a:r>
            <a:r>
              <a:rPr lang="de-DE" sz="1200" dirty="0"/>
              <a:t>(</a:t>
            </a:r>
            <a:r>
              <a:rPr lang="de-DE" sz="1400" dirty="0"/>
              <a:t>meist tödlich, selten vorteilhaft</a:t>
            </a:r>
            <a:r>
              <a:rPr lang="de-DE" sz="1200" dirty="0"/>
              <a:t>)</a:t>
            </a:r>
            <a:br>
              <a:rPr lang="de-DE" sz="1200" dirty="0"/>
            </a:br>
            <a:r>
              <a:rPr lang="de-DE" dirty="0"/>
              <a:t>	Vorteile verschaffen bessere Überlebenschancen</a:t>
            </a:r>
          </a:p>
          <a:p>
            <a:pPr>
              <a:spcBef>
                <a:spcPts val="600"/>
              </a:spcBef>
            </a:pPr>
            <a:r>
              <a:rPr lang="de-DE" b="1" dirty="0"/>
              <a:t>Genetik</a:t>
            </a:r>
            <a:r>
              <a:rPr lang="de-DE" dirty="0"/>
              <a:t> erklärt </a:t>
            </a:r>
            <a:r>
              <a:rPr lang="de-DE" b="1" dirty="0"/>
              <a:t>biologische Grundlagen</a:t>
            </a:r>
            <a:br>
              <a:rPr lang="de-DE" dirty="0"/>
            </a:br>
            <a:r>
              <a:rPr lang="de-DE" dirty="0"/>
              <a:t> 	Manche Genvarianten „setzen sich durch“ &amp; prägen die Art</a:t>
            </a:r>
          </a:p>
          <a:p>
            <a:pPr>
              <a:spcBef>
                <a:spcPts val="600"/>
              </a:spcBef>
            </a:pPr>
            <a:r>
              <a:rPr lang="de-DE" dirty="0"/>
              <a:t>Evolution ist ein Naturgesetz, das immer dann gilt,</a:t>
            </a:r>
            <a:br>
              <a:rPr lang="de-DE" dirty="0"/>
            </a:br>
            <a:r>
              <a:rPr lang="de-DE" dirty="0"/>
              <a:t> 	wenn etwas an die nächste Generation vererbt wird.</a:t>
            </a:r>
          </a:p>
          <a:p>
            <a:pPr>
              <a:spcBef>
                <a:spcPts val="1800"/>
              </a:spcBef>
            </a:pPr>
            <a:r>
              <a:rPr lang="de-DE" dirty="0"/>
              <a:t>Der Mensch ist ein Nischenkonstrukteur:</a:t>
            </a:r>
            <a:br>
              <a:rPr lang="de-DE" dirty="0"/>
            </a:br>
            <a:r>
              <a:rPr lang="de-DE" dirty="0"/>
              <a:t> 	er vererbt die durch ihn veränderte Umwelt,</a:t>
            </a:r>
            <a:br>
              <a:rPr lang="de-DE" dirty="0"/>
            </a:br>
            <a:r>
              <a:rPr lang="de-DE" dirty="0"/>
              <a:t> 	passt sein Verhalten an Veränderungen an</a:t>
            </a:r>
          </a:p>
          <a:p>
            <a:pPr>
              <a:spcBef>
                <a:spcPts val="1800"/>
              </a:spcBef>
            </a:pPr>
            <a:r>
              <a:rPr lang="de-DE" dirty="0"/>
              <a:t>Evolution gilt auch für Kultur / Kulturen:</a:t>
            </a:r>
            <a:br>
              <a:rPr lang="de-DE" dirty="0"/>
            </a:br>
            <a:r>
              <a:rPr lang="de-DE" dirty="0"/>
              <a:t>Gewohnheiten und Moral ändern sich in kleinen Schritten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7721" y="4503097"/>
            <a:ext cx="2951460" cy="1660981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3740" y="1268761"/>
            <a:ext cx="2051514" cy="1139730"/>
          </a:xfrm>
          <a:prstGeom prst="rect">
            <a:avLst/>
          </a:prstGeom>
        </p:spPr>
      </p:pic>
      <p:pic>
        <p:nvPicPr>
          <p:cNvPr id="7" name="Picture 2" descr="https://upload.wikimedia.org/wikipedia/commons/thumb/c/ce/Bonsack_machine.png/1024px-Bonsack_machin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7563" y="2474301"/>
            <a:ext cx="2429600" cy="2028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assetsnffrgf-a.akamaihd.net/assets/m/102014404/univ/art/102014404_univ_lsr_x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3740" y="2474126"/>
            <a:ext cx="2072526" cy="103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064" y="4576432"/>
            <a:ext cx="2112973" cy="1587749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01" y="1152391"/>
            <a:ext cx="2232248" cy="125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7202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2768311" y="260648"/>
            <a:ext cx="49455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3200" dirty="0"/>
              <a:t>Evolution und Bedürfnisse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623392" y="1146677"/>
            <a:ext cx="8568951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Lebewesen haben Bedürfnisse - wie wenn Ziele dahinter wären.</a:t>
            </a:r>
            <a:br>
              <a:rPr lang="de-DE" sz="2000" dirty="0"/>
            </a:br>
            <a:r>
              <a:rPr lang="de-DE" sz="2000" dirty="0"/>
              <a:t>Evolution hat sie als Wünsche in uns verankert:</a:t>
            </a:r>
            <a:br>
              <a:rPr lang="de-DE" sz="2000" dirty="0"/>
            </a:br>
            <a:r>
              <a:rPr lang="de-DE" dirty="0"/>
              <a:t>Hormone (</a:t>
            </a:r>
            <a:r>
              <a:rPr lang="de-DE" sz="1400" dirty="0"/>
              <a:t>Botenstoffe</a:t>
            </a:r>
            <a:r>
              <a:rPr lang="de-DE" dirty="0"/>
              <a:t>) steuern die Wünsche &amp; werden durch Gene reproduziert.</a:t>
            </a:r>
            <a:br>
              <a:rPr lang="de-DE" sz="1400" dirty="0"/>
            </a:br>
            <a:endParaRPr lang="de-DE" sz="1400" dirty="0"/>
          </a:p>
          <a:p>
            <a:r>
              <a:rPr lang="de-DE" sz="1400" dirty="0"/>
              <a:t>Es ist ein Vorteil, wenn jedes Individuum Lust / den Wunsch verspürt:</a:t>
            </a:r>
          </a:p>
          <a:p>
            <a:pPr marL="800100" lvl="1" indent="-342900">
              <a:buFont typeface="+mj-lt"/>
              <a:buAutoNum type="arabicPeriod"/>
            </a:pPr>
            <a:r>
              <a:rPr lang="de-DE" sz="1400" dirty="0"/>
              <a:t>sich fortzupflanzen (Familie, Liebe, Sex)</a:t>
            </a:r>
          </a:p>
          <a:p>
            <a:pPr marL="800100" lvl="1" indent="-342900">
              <a:buFont typeface="+mj-lt"/>
              <a:buAutoNum type="arabicPeriod"/>
            </a:pPr>
            <a:r>
              <a:rPr lang="de-DE" sz="1400" dirty="0"/>
              <a:t>zu überleben (Angst vor dem Tod)</a:t>
            </a:r>
          </a:p>
          <a:p>
            <a:pPr marL="800100" lvl="1" indent="-342900">
              <a:buFont typeface="+mj-lt"/>
              <a:buAutoNum type="arabicPeriod"/>
            </a:pPr>
            <a:r>
              <a:rPr lang="de-DE" sz="1400" dirty="0"/>
              <a:t>zu essen und zu trinken (Hunger und Durst)</a:t>
            </a:r>
          </a:p>
          <a:p>
            <a:pPr marL="800100" lvl="1" indent="-342900">
              <a:buFont typeface="+mj-lt"/>
              <a:buAutoNum type="arabicPeriod"/>
            </a:pPr>
            <a:r>
              <a:rPr lang="de-DE" sz="1400" dirty="0"/>
              <a:t>zu schlafen (Müdigkeit)</a:t>
            </a:r>
          </a:p>
          <a:p>
            <a:pPr marL="800100" lvl="1" indent="-342900">
              <a:buFont typeface="+mj-lt"/>
              <a:buAutoNum type="arabicPeriod"/>
            </a:pPr>
            <a:r>
              <a:rPr lang="de-DE" sz="1400" dirty="0"/>
              <a:t>Weitere ……  bitte selbst ausdenken … (Selbstverwirklichung?)</a:t>
            </a:r>
          </a:p>
          <a:p>
            <a:r>
              <a:rPr lang="de-DE" sz="1400" dirty="0"/>
              <a:t>Menschen haben </a:t>
            </a:r>
            <a:r>
              <a:rPr lang="de-DE" sz="1400" u="sng" dirty="0"/>
              <a:t>keinen</a:t>
            </a:r>
            <a:r>
              <a:rPr lang="de-DE" sz="1400" dirty="0"/>
              <a:t> Wunsch danach,</a:t>
            </a:r>
          </a:p>
          <a:p>
            <a:pPr marL="800100" lvl="1" indent="-342900">
              <a:buFont typeface="+mj-lt"/>
              <a:buAutoNum type="arabicPeriod"/>
            </a:pPr>
            <a:r>
              <a:rPr lang="de-DE" sz="1400" dirty="0"/>
              <a:t>Kopfüber an Bäumen hängend zu schlafen (Faultiere)</a:t>
            </a:r>
          </a:p>
          <a:p>
            <a:pPr marL="800100" lvl="1" indent="-342900">
              <a:buFont typeface="+mj-lt"/>
              <a:buAutoNum type="arabicPeriod"/>
            </a:pPr>
            <a:r>
              <a:rPr lang="de-DE" sz="1400" dirty="0"/>
              <a:t>langsam schwingenden Magnetfeldern (Tauben)</a:t>
            </a:r>
          </a:p>
          <a:p>
            <a:pPr marL="800100" lvl="1" indent="-342900">
              <a:buFont typeface="+mj-lt"/>
              <a:buAutoNum type="arabicPeriod"/>
            </a:pPr>
            <a:r>
              <a:rPr lang="de-DE" sz="1400" dirty="0"/>
              <a:t>hochfrequenten Ultraschallwellen (Fledermäuse)</a:t>
            </a:r>
          </a:p>
          <a:p>
            <a:pPr marL="800100" lvl="1" indent="-342900">
              <a:buFont typeface="+mj-lt"/>
              <a:buAutoNum type="arabicPeriod"/>
            </a:pPr>
            <a:r>
              <a:rPr lang="de-DE" sz="1400" dirty="0"/>
              <a:t>elektrischen Feldern (Zitteraale)</a:t>
            </a:r>
          </a:p>
          <a:p>
            <a:r>
              <a:rPr lang="de-DE" sz="1400" dirty="0"/>
              <a:t>weil es - vermutlich - nicht zum Vorteil für uns war</a:t>
            </a:r>
          </a:p>
          <a:p>
            <a:endParaRPr lang="de-DE" sz="1600" dirty="0"/>
          </a:p>
          <a:p>
            <a:r>
              <a:rPr lang="de-DE" sz="2000" dirty="0">
                <a:solidFill>
                  <a:srgbClr val="FF0000"/>
                </a:solidFill>
              </a:rPr>
              <a:t>In Wünschen stecken evolutionäre „Nutzenversprechen“.</a:t>
            </a:r>
          </a:p>
          <a:p>
            <a:r>
              <a:rPr lang="de-DE" sz="2000" dirty="0">
                <a:solidFill>
                  <a:srgbClr val="FF0000"/>
                </a:solidFill>
              </a:rPr>
              <a:t>Wünsche helfen uns, unsere „Ziele“ zu verfolgen.</a:t>
            </a:r>
          </a:p>
          <a:p>
            <a:r>
              <a:rPr lang="de-DE" sz="2000" dirty="0">
                <a:solidFill>
                  <a:srgbClr val="FF0000"/>
                </a:solidFill>
              </a:rPr>
              <a:t>Die Ziele sind uns wichtig, es sind unsere Werte</a:t>
            </a:r>
            <a:r>
              <a:rPr lang="de-DE" sz="2000" dirty="0"/>
              <a:t>.</a:t>
            </a:r>
          </a:p>
        </p:txBody>
      </p:sp>
      <p:pic>
        <p:nvPicPr>
          <p:cNvPr id="6" name="Picture 2" descr="https://images.twinkl.co.uk/tw1n/image/private/t_630/u/ux/evolution-img1_ver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2344" y="1012247"/>
            <a:ext cx="2720949" cy="3640889"/>
          </a:xfrm>
          <a:prstGeom prst="rect">
            <a:avLst/>
          </a:prstGeom>
          <a:noFill/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1202" y="4653136"/>
            <a:ext cx="4322092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8678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2927811" y="260648"/>
            <a:ext cx="46265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3200" dirty="0"/>
              <a:t>Evolution und Intelligenz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695400" y="1347838"/>
            <a:ext cx="8496944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effectLst/>
                <a:latin typeface="+mn-lt"/>
                <a:ea typeface="SimSun" panose="02010600030101010101" pitchFamily="2" charset="-122"/>
              </a:rPr>
              <a:t>Intelligenz ist die Fähigkeit, eine gegebene Situation zu verstehen</a:t>
            </a:r>
            <a:br>
              <a:rPr lang="de-DE" sz="2000" dirty="0">
                <a:effectLst/>
                <a:latin typeface="+mn-lt"/>
                <a:ea typeface="SimSun" panose="02010600030101010101" pitchFamily="2" charset="-122"/>
              </a:rPr>
            </a:br>
            <a:r>
              <a:rPr lang="de-DE" sz="2000" dirty="0">
                <a:effectLst/>
                <a:latin typeface="+mn-lt"/>
                <a:ea typeface="SimSun" panose="02010600030101010101" pitchFamily="2" charset="-122"/>
              </a:rPr>
              <a:t>und (schnell) daraus Schlüsse zu ziehen für vorteilhafte Handlungen</a:t>
            </a:r>
            <a:r>
              <a:rPr lang="de-DE" b="1" dirty="0">
                <a:effectLst/>
                <a:latin typeface="+mn-lt"/>
                <a:ea typeface="SimSun" panose="02010600030101010101" pitchFamily="2" charset="-122"/>
              </a:rPr>
              <a:t>.</a:t>
            </a:r>
            <a:endParaRPr lang="de-DE" dirty="0">
              <a:latin typeface="+mn-lt"/>
            </a:endParaRPr>
          </a:p>
          <a:p>
            <a:pPr algn="ctr"/>
            <a:endParaRPr lang="de-DE" dirty="0">
              <a:latin typeface="+mn-lt"/>
            </a:endParaRPr>
          </a:p>
          <a:p>
            <a:r>
              <a:rPr lang="de-DE" dirty="0">
                <a:latin typeface="+mn-lt"/>
              </a:rPr>
              <a:t>Intelligenz dient zum Planen (um damit Ziele zu verfolgen).</a:t>
            </a:r>
          </a:p>
          <a:p>
            <a:r>
              <a:rPr lang="de-DE" sz="1400" dirty="0"/>
              <a:t>Jedes Lebewesen muss planen – auch die Amöbe.</a:t>
            </a:r>
          </a:p>
          <a:p>
            <a:r>
              <a:rPr lang="de-DE" sz="1400" dirty="0"/>
              <a:t>Je intelligenter ein Lebewesen, umso besser seine Überlebenschancen.</a:t>
            </a:r>
            <a:br>
              <a:rPr lang="de-DE" sz="1400" dirty="0"/>
            </a:br>
            <a:r>
              <a:rPr lang="de-DE" sz="1400" dirty="0"/>
              <a:t>Wenn nicht Neuronen genutzt werden, um eine Situation zu analysieren,</a:t>
            </a:r>
            <a:br>
              <a:rPr lang="de-DE" sz="1400" dirty="0"/>
            </a:br>
            <a:r>
              <a:rPr lang="de-DE" sz="1400" dirty="0"/>
              <a:t>sondern „nur“ Hormone (oder Chemie), spricht man auch von Instinkt (statt Intelligenz).</a:t>
            </a:r>
          </a:p>
          <a:p>
            <a:endParaRPr lang="de-DE" sz="1600" dirty="0"/>
          </a:p>
          <a:p>
            <a:r>
              <a:rPr lang="de-DE" sz="2000" dirty="0"/>
              <a:t>Intelligenz kann „Nutzenversprechen“ erkennen und Schäden vermeiden.</a:t>
            </a:r>
          </a:p>
          <a:p>
            <a:r>
              <a:rPr lang="de-DE" sz="2000" dirty="0"/>
              <a:t>Menschen ergänzen ihre (neuronale) Intelligenz durch KI.</a:t>
            </a:r>
          </a:p>
        </p:txBody>
      </p:sp>
      <p:pic>
        <p:nvPicPr>
          <p:cNvPr id="6" name="Picture 2" descr="https://images.twinkl.co.uk/tw1n/image/private/t_630/u/ux/evolution-img1_ver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2344" y="1012247"/>
            <a:ext cx="2720949" cy="3640889"/>
          </a:xfrm>
          <a:prstGeom prst="rect">
            <a:avLst/>
          </a:prstGeom>
          <a:noFill/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1202" y="4797152"/>
            <a:ext cx="4322092" cy="1512168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AB30CAE5-8D1B-3467-4550-EA4DC4BBF27D}"/>
              </a:ext>
            </a:extLst>
          </p:cNvPr>
          <p:cNvSpPr txBox="1"/>
          <p:nvPr/>
        </p:nvSpPr>
        <p:spPr>
          <a:xfrm>
            <a:off x="1055440" y="4653136"/>
            <a:ext cx="6186309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800" dirty="0"/>
              <a:t>Damit das klappt, muss der Mensch der KI Ziele vorgeben,</a:t>
            </a:r>
            <a:br>
              <a:rPr lang="de-DE" sz="1800" dirty="0"/>
            </a:br>
            <a:r>
              <a:rPr lang="de-DE" sz="1800" dirty="0"/>
              <a:t>nach denen eine Situation zu analysieren ist:</a:t>
            </a:r>
          </a:p>
          <a:p>
            <a:pPr algn="ctr"/>
            <a:endParaRPr lang="de-DE" sz="1800" dirty="0"/>
          </a:p>
          <a:p>
            <a:pPr algn="ctr"/>
            <a:r>
              <a:rPr lang="de-DE" sz="2000" b="1" dirty="0">
                <a:solidFill>
                  <a:srgbClr val="FF0000"/>
                </a:solidFill>
              </a:rPr>
              <a:t>WERTE!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8172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1789522" y="251445"/>
            <a:ext cx="69252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3200" dirty="0"/>
              <a:t>Nutzenversprechen, Wünsche, Moral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623392" y="1129428"/>
            <a:ext cx="9725739" cy="42780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Evolution hat uns zu Herdentieren gemacht: Wir leben in Gruppen / Herden / Horten / Sippen:</a:t>
            </a:r>
            <a:br>
              <a:rPr lang="de-DE" dirty="0"/>
            </a:br>
            <a:r>
              <a:rPr lang="de-DE" dirty="0"/>
              <a:t>Wir sind hypersozialisierte Wesen.</a:t>
            </a:r>
          </a:p>
          <a:p>
            <a:endParaRPr lang="de-DE" sz="1000" dirty="0"/>
          </a:p>
          <a:p>
            <a:r>
              <a:rPr lang="de-DE" sz="1400" dirty="0"/>
              <a:t>Es ist von Vorteil für unsere Art, wenn wir </a:t>
            </a:r>
            <a:r>
              <a:rPr lang="de-DE" sz="1400" b="1" dirty="0"/>
              <a:t>abwägen</a:t>
            </a:r>
            <a:r>
              <a:rPr lang="de-DE" sz="1400" dirty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400" dirty="0"/>
              <a:t>Egoistisches und altruistisches Verhalten</a:t>
            </a:r>
            <a:br>
              <a:rPr lang="de-DE" sz="1400" dirty="0"/>
            </a:br>
            <a:r>
              <a:rPr lang="de-DE" sz="1400" dirty="0"/>
              <a:t>Egoismus und Wunsch, für die Gemeinschaft etwas zu tun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400" dirty="0"/>
              <a:t>In der Gruppe müssen wir </a:t>
            </a:r>
            <a:r>
              <a:rPr lang="de-DE" sz="1400" b="1" dirty="0"/>
              <a:t>kooperieren</a:t>
            </a:r>
            <a:br>
              <a:rPr lang="de-DE" sz="1400" dirty="0"/>
            </a:br>
            <a:r>
              <a:rPr lang="de-DE" sz="1400" dirty="0"/>
              <a:t>Wunsch, sich einzubringen: Partizipation 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400" dirty="0"/>
              <a:t>Für die Gruppe müssen wir </a:t>
            </a:r>
            <a:r>
              <a:rPr lang="de-DE" sz="1400" b="1" dirty="0"/>
              <a:t>kommunizieren</a:t>
            </a:r>
            <a:br>
              <a:rPr lang="de-DE" sz="1400" dirty="0"/>
            </a:br>
            <a:r>
              <a:rPr lang="de-DE" sz="1400" dirty="0"/>
              <a:t>Wunsch zu reden: Sprache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400" dirty="0"/>
              <a:t>Wunsch zu führen und Wunsch danach, geführt zu werden</a:t>
            </a:r>
            <a:br>
              <a:rPr lang="de-DE" sz="1400" dirty="0"/>
            </a:br>
            <a:r>
              <a:rPr lang="de-DE" sz="1400" dirty="0"/>
              <a:t>(nicht alles selbst wissen zu müssen, sich unterzuordnen)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400" dirty="0"/>
              <a:t>Weitere?</a:t>
            </a:r>
          </a:p>
          <a:p>
            <a:pPr marL="342900" indent="-342900">
              <a:buFont typeface="+mj-lt"/>
              <a:buAutoNum type="arabicPeriod"/>
            </a:pPr>
            <a:endParaRPr lang="de-DE" sz="1400" dirty="0"/>
          </a:p>
          <a:p>
            <a:r>
              <a:rPr lang="de-DE" dirty="0"/>
              <a:t>Auch Verhalten / Kultur / Moral unterliegt der Evolution.</a:t>
            </a:r>
          </a:p>
          <a:p>
            <a:endParaRPr lang="de-DE" dirty="0"/>
          </a:p>
          <a:p>
            <a:r>
              <a:rPr lang="de-DE" dirty="0"/>
              <a:t>Moral ist bewährtes Verhalten:</a:t>
            </a:r>
            <a:br>
              <a:rPr lang="de-DE" dirty="0"/>
            </a:br>
            <a:r>
              <a:rPr lang="de-DE" dirty="0"/>
              <a:t>Nützt uns als Gemeinschaft / zum Leben in der Herde.</a:t>
            </a:r>
          </a:p>
        </p:txBody>
      </p:sp>
      <p:sp>
        <p:nvSpPr>
          <p:cNvPr id="6" name="Trapezoid 5"/>
          <p:cNvSpPr/>
          <p:nvPr/>
        </p:nvSpPr>
        <p:spPr>
          <a:xfrm>
            <a:off x="6704795" y="4725144"/>
            <a:ext cx="4556143" cy="792088"/>
          </a:xfrm>
          <a:prstGeom prst="trapezoid">
            <a:avLst>
              <a:gd name="adj" fmla="val 4899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Wünsche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bewusste und meist unbewusste Konsequenzen</a:t>
            </a:r>
          </a:p>
        </p:txBody>
      </p:sp>
      <p:sp>
        <p:nvSpPr>
          <p:cNvPr id="7" name="Trapezoid 6"/>
          <p:cNvSpPr/>
          <p:nvPr/>
        </p:nvSpPr>
        <p:spPr>
          <a:xfrm>
            <a:off x="7208852" y="4077072"/>
            <a:ext cx="3456384" cy="648072"/>
          </a:xfrm>
          <a:prstGeom prst="trapezoid">
            <a:avLst>
              <a:gd name="adj" fmla="val 4899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Moral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Zusammenspiel der Wünsche beim Tun</a:t>
            </a:r>
          </a:p>
        </p:txBody>
      </p:sp>
      <p:sp>
        <p:nvSpPr>
          <p:cNvPr id="8" name="Trapezoid 7"/>
          <p:cNvSpPr/>
          <p:nvPr/>
        </p:nvSpPr>
        <p:spPr>
          <a:xfrm>
            <a:off x="6200739" y="5517232"/>
            <a:ext cx="5655901" cy="792088"/>
          </a:xfrm>
          <a:prstGeom prst="trapezoid">
            <a:avLst>
              <a:gd name="adj" fmla="val 4899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Leben und Zusammenleben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Evolutionäre und kulturelle „Erfahrung“ von Gelingen und Scheitern</a:t>
            </a:r>
          </a:p>
        </p:txBody>
      </p:sp>
    </p:spTree>
    <p:extLst>
      <p:ext uri="{BB962C8B-B14F-4D97-AF65-F5344CB8AC3E}">
        <p14:creationId xmlns:p14="http://schemas.microsoft.com/office/powerpoint/2010/main" val="434094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2783632" y="294142"/>
            <a:ext cx="50295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3200" dirty="0"/>
              <a:t>Wünsche, Werte und Ethik</a:t>
            </a:r>
          </a:p>
        </p:txBody>
      </p:sp>
      <p:sp>
        <p:nvSpPr>
          <p:cNvPr id="11" name="Trapezoid 10"/>
          <p:cNvSpPr/>
          <p:nvPr/>
        </p:nvSpPr>
        <p:spPr>
          <a:xfrm>
            <a:off x="6488771" y="4437112"/>
            <a:ext cx="4556143" cy="792088"/>
          </a:xfrm>
          <a:prstGeom prst="trapezoid">
            <a:avLst>
              <a:gd name="adj" fmla="val 4899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Wünsche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bewusste und meist unbewusste Konsequenzen</a:t>
            </a:r>
          </a:p>
        </p:txBody>
      </p:sp>
      <p:sp>
        <p:nvSpPr>
          <p:cNvPr id="12" name="Trapezoid 11"/>
          <p:cNvSpPr/>
          <p:nvPr/>
        </p:nvSpPr>
        <p:spPr>
          <a:xfrm>
            <a:off x="7398623" y="3140968"/>
            <a:ext cx="2515133" cy="648072"/>
          </a:xfrm>
          <a:prstGeom prst="trapezoid">
            <a:avLst>
              <a:gd name="adj" fmla="val 4899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Werte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Abstraktion der Wünsche</a:t>
            </a:r>
          </a:p>
        </p:txBody>
      </p:sp>
      <p:sp>
        <p:nvSpPr>
          <p:cNvPr id="13" name="Trapezoid 12"/>
          <p:cNvSpPr/>
          <p:nvPr/>
        </p:nvSpPr>
        <p:spPr>
          <a:xfrm>
            <a:off x="6992828" y="3789040"/>
            <a:ext cx="3456384" cy="648072"/>
          </a:xfrm>
          <a:prstGeom prst="trapezoid">
            <a:avLst>
              <a:gd name="adj" fmla="val 4899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Moral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Zusammenspiel der Wünsche beim Tun</a:t>
            </a:r>
          </a:p>
        </p:txBody>
      </p:sp>
      <p:sp>
        <p:nvSpPr>
          <p:cNvPr id="14" name="Trapezoid 13"/>
          <p:cNvSpPr/>
          <p:nvPr/>
        </p:nvSpPr>
        <p:spPr>
          <a:xfrm>
            <a:off x="5984715" y="5229200"/>
            <a:ext cx="5655901" cy="792088"/>
          </a:xfrm>
          <a:prstGeom prst="trapezoid">
            <a:avLst>
              <a:gd name="adj" fmla="val 4899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Zusammenleben von Menschen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Evolutionäre und kulturelle „Erfahrung“ von Gelingen und Scheitern</a:t>
            </a:r>
          </a:p>
        </p:txBody>
      </p:sp>
      <p:sp>
        <p:nvSpPr>
          <p:cNvPr id="15" name="Trapezoid 14"/>
          <p:cNvSpPr/>
          <p:nvPr/>
        </p:nvSpPr>
        <p:spPr>
          <a:xfrm>
            <a:off x="7784916" y="2492896"/>
            <a:ext cx="1649638" cy="648072"/>
          </a:xfrm>
          <a:prstGeom prst="trapezoid">
            <a:avLst>
              <a:gd name="adj" fmla="val 4899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Ethik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sz="1000" dirty="0">
                <a:solidFill>
                  <a:schemeClr val="tx1"/>
                </a:solidFill>
              </a:rPr>
              <a:t>bewusster Diskurs</a:t>
            </a:r>
          </a:p>
        </p:txBody>
      </p:sp>
      <p:sp>
        <p:nvSpPr>
          <p:cNvPr id="16" name="Pfeil nach rechts 15"/>
          <p:cNvSpPr/>
          <p:nvPr/>
        </p:nvSpPr>
        <p:spPr>
          <a:xfrm rot="17898520">
            <a:off x="5173528" y="4696115"/>
            <a:ext cx="1975590" cy="432048"/>
          </a:xfrm>
          <a:prstGeom prst="rightArrow">
            <a:avLst>
              <a:gd name="adj1" fmla="val 50000"/>
              <a:gd name="adj2" fmla="val 13140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chemeClr val="tx1"/>
                </a:solidFill>
              </a:rPr>
              <a:t>Unbewusste Intuition</a:t>
            </a:r>
          </a:p>
        </p:txBody>
      </p:sp>
      <p:sp>
        <p:nvSpPr>
          <p:cNvPr id="17" name="Pfeil nach rechts 16"/>
          <p:cNvSpPr/>
          <p:nvPr/>
        </p:nvSpPr>
        <p:spPr>
          <a:xfrm rot="3761044">
            <a:off x="9331756" y="3244309"/>
            <a:ext cx="1975590" cy="432048"/>
          </a:xfrm>
          <a:prstGeom prst="rightArrow">
            <a:avLst>
              <a:gd name="adj1" fmla="val 50000"/>
              <a:gd name="adj2" fmla="val 13140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chemeClr val="tx1"/>
                </a:solidFill>
              </a:rPr>
              <a:t>Bewusste Reflexion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8094209" y="2033119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bewusst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759046" y="2440061"/>
            <a:ext cx="59897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000" b="1" dirty="0"/>
              <a:t>Moral </a:t>
            </a:r>
            <a:r>
              <a:rPr lang="de-DE" dirty="0"/>
              <a:t>ist routinemäßiges – erwünschtes - Verhalten</a:t>
            </a:r>
          </a:p>
          <a:p>
            <a:pPr algn="ctr"/>
            <a:r>
              <a:rPr lang="de-DE" sz="2000" b="1" dirty="0"/>
              <a:t>Ethik </a:t>
            </a:r>
            <a:r>
              <a:rPr lang="de-DE" dirty="0"/>
              <a:t>ist dagegen die bewusste </a:t>
            </a:r>
            <a:r>
              <a:rPr lang="de-DE" b="1" dirty="0"/>
              <a:t>Abwägung von Werten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759046" y="3491085"/>
            <a:ext cx="64171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Ethik ist also nichts anderes als </a:t>
            </a:r>
            <a:r>
              <a:rPr lang="de-DE" b="1" dirty="0"/>
              <a:t>Abwägung von Wünschen</a:t>
            </a:r>
            <a:r>
              <a:rPr lang="de-DE" dirty="0"/>
              <a:t>,</a:t>
            </a:r>
            <a:br>
              <a:rPr lang="de-DE" dirty="0"/>
            </a:br>
            <a:r>
              <a:rPr lang="de-DE" dirty="0"/>
              <a:t>die oft tief in uns versteckt schlummern.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817799" y="4467016"/>
            <a:ext cx="4527843" cy="15542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/>
              <a:t>Wir fühlen uns besser,</a:t>
            </a:r>
            <a:br>
              <a:rPr lang="de-DE" dirty="0"/>
            </a:br>
            <a:r>
              <a:rPr lang="de-DE" dirty="0"/>
              <a:t>wenn wir im Sinne unserer Werte handeln.</a:t>
            </a:r>
          </a:p>
          <a:p>
            <a:pPr algn="ctr">
              <a:spcBef>
                <a:spcPts val="600"/>
              </a:spcBef>
            </a:pPr>
            <a:r>
              <a:rPr lang="de-DE" dirty="0"/>
              <a:t>Ethik ist bewusste Reflexion.</a:t>
            </a:r>
            <a:br>
              <a:rPr lang="de-DE" dirty="0"/>
            </a:br>
            <a:r>
              <a:rPr lang="de-DE" dirty="0"/>
              <a:t>Sie ist wertebasiert</a:t>
            </a:r>
            <a:br>
              <a:rPr lang="de-DE" dirty="0"/>
            </a:br>
            <a:r>
              <a:rPr lang="de-DE" dirty="0"/>
              <a:t>und fördert Wertebewusstsein.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01DEA08-5FBF-EC06-A8BF-9C5BE1B9601E}"/>
              </a:ext>
            </a:extLst>
          </p:cNvPr>
          <p:cNvSpPr txBox="1"/>
          <p:nvPr/>
        </p:nvSpPr>
        <p:spPr>
          <a:xfrm>
            <a:off x="817799" y="1325580"/>
            <a:ext cx="664380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Unsere </a:t>
            </a:r>
            <a:r>
              <a:rPr lang="de-DE" b="1" dirty="0"/>
              <a:t>Werte</a:t>
            </a:r>
            <a:r>
              <a:rPr lang="de-DE" dirty="0"/>
              <a:t> sind logische </a:t>
            </a:r>
            <a:r>
              <a:rPr lang="de-DE" b="1" dirty="0"/>
              <a:t>Abstraktionen</a:t>
            </a:r>
            <a:r>
              <a:rPr lang="de-DE" dirty="0"/>
              <a:t> unserer </a:t>
            </a:r>
            <a:r>
              <a:rPr lang="de-DE" b="1" dirty="0"/>
              <a:t>Wünsche</a:t>
            </a:r>
            <a:r>
              <a:rPr lang="de-DE" dirty="0"/>
              <a:t>:</a:t>
            </a:r>
            <a:br>
              <a:rPr lang="de-DE" dirty="0"/>
            </a:br>
            <a:r>
              <a:rPr lang="de-DE" dirty="0"/>
              <a:t>Jeder Wert kann auf einen Wunsch zurückgeführt werden.</a:t>
            </a:r>
            <a:r>
              <a:rPr lang="de-DE" sz="1200" dirty="0"/>
              <a:t> </a:t>
            </a:r>
            <a:br>
              <a:rPr lang="de-DE" sz="1200" dirty="0"/>
            </a:br>
            <a:r>
              <a:rPr lang="de-DE" sz="1000" dirty="0"/>
              <a:t>(s. Hirnforschung von Lisa </a:t>
            </a:r>
            <a:r>
              <a:rPr lang="de-DE" sz="1000" dirty="0" err="1"/>
              <a:t>Rottdam</a:t>
            </a:r>
            <a:r>
              <a:rPr lang="de-DE" sz="1000" dirty="0"/>
              <a:t> </a:t>
            </a:r>
            <a:r>
              <a:rPr lang="de-DE" sz="1000" dirty="0" err="1"/>
              <a:t>Barret</a:t>
            </a:r>
            <a:r>
              <a:rPr lang="de-DE" sz="1000" dirty="0"/>
              <a:t> 2017 &amp; Heise 10.11.21)</a:t>
            </a:r>
            <a:br>
              <a:rPr lang="de-DE" sz="1000" dirty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900797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4955027" y="330915"/>
            <a:ext cx="15744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3200" dirty="0"/>
              <a:t>Maslow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675313" y="1196752"/>
            <a:ext cx="7131119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1800"/>
              </a:spcBef>
            </a:pPr>
            <a:r>
              <a:rPr lang="de-DE" dirty="0"/>
              <a:t>Sieht aus wie </a:t>
            </a:r>
            <a:r>
              <a:rPr lang="de-DE" dirty="0" err="1"/>
              <a:t>Maslow‘sche</a:t>
            </a:r>
            <a:r>
              <a:rPr lang="de-DE" dirty="0"/>
              <a:t> Bedürfnispyramide, ist es aber nicht!</a:t>
            </a:r>
          </a:p>
          <a:p>
            <a:pPr algn="ctr">
              <a:spcBef>
                <a:spcPts val="1200"/>
              </a:spcBef>
            </a:pPr>
            <a:r>
              <a:rPr lang="de-DE" dirty="0"/>
              <a:t>Wünsche und also auch Werte ordnet Maslow in einer Pyramide an.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3284984"/>
            <a:ext cx="5362064" cy="3212058"/>
          </a:xfrm>
          <a:prstGeom prst="rect">
            <a:avLst/>
          </a:prstGeom>
        </p:spPr>
      </p:pic>
      <p:sp>
        <p:nvSpPr>
          <p:cNvPr id="5" name="Trapezoid 4"/>
          <p:cNvSpPr/>
          <p:nvPr/>
        </p:nvSpPr>
        <p:spPr>
          <a:xfrm>
            <a:off x="6602057" y="4934622"/>
            <a:ext cx="4440129" cy="720080"/>
          </a:xfrm>
          <a:prstGeom prst="trapezoid">
            <a:avLst>
              <a:gd name="adj" fmla="val 4899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Wünsche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bewusste und meist unbewusste Konsequenzen</a:t>
            </a:r>
          </a:p>
        </p:txBody>
      </p:sp>
      <p:sp>
        <p:nvSpPr>
          <p:cNvPr id="6" name="Trapezoid 5"/>
          <p:cNvSpPr/>
          <p:nvPr/>
        </p:nvSpPr>
        <p:spPr>
          <a:xfrm>
            <a:off x="7459938" y="3638478"/>
            <a:ext cx="2451090" cy="589156"/>
          </a:xfrm>
          <a:prstGeom prst="trapezoid">
            <a:avLst>
              <a:gd name="adj" fmla="val 4899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Werte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Abstraktion der Wünsche</a:t>
            </a:r>
          </a:p>
        </p:txBody>
      </p:sp>
      <p:sp>
        <p:nvSpPr>
          <p:cNvPr id="7" name="Trapezoid 6"/>
          <p:cNvSpPr/>
          <p:nvPr/>
        </p:nvSpPr>
        <p:spPr>
          <a:xfrm>
            <a:off x="7078110" y="4286550"/>
            <a:ext cx="3368374" cy="589156"/>
          </a:xfrm>
          <a:prstGeom prst="trapezoid">
            <a:avLst>
              <a:gd name="adj" fmla="val 4899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Moral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Zusammenspiel der Wünsche beim Tun</a:t>
            </a:r>
          </a:p>
        </p:txBody>
      </p:sp>
      <p:sp>
        <p:nvSpPr>
          <p:cNvPr id="8" name="Trapezoid 7"/>
          <p:cNvSpPr/>
          <p:nvPr/>
        </p:nvSpPr>
        <p:spPr>
          <a:xfrm>
            <a:off x="6126004" y="5726710"/>
            <a:ext cx="5511884" cy="720080"/>
          </a:xfrm>
          <a:prstGeom prst="trapezoid">
            <a:avLst>
              <a:gd name="adj" fmla="val 4899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Zusammenleben von Menschen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Evolutionäre und kulturelle „Erfahrung“ von Gelingen und Scheitern: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Evolutionäres Nutzenversprechen</a:t>
            </a:r>
          </a:p>
        </p:txBody>
      </p:sp>
      <p:sp>
        <p:nvSpPr>
          <p:cNvPr id="9" name="Trapezoid 8"/>
          <p:cNvSpPr/>
          <p:nvPr/>
        </p:nvSpPr>
        <p:spPr>
          <a:xfrm>
            <a:off x="7824192" y="2990406"/>
            <a:ext cx="1607633" cy="589156"/>
          </a:xfrm>
          <a:prstGeom prst="trapezoid">
            <a:avLst>
              <a:gd name="adj" fmla="val 4899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Ethik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sz="1000" dirty="0">
                <a:solidFill>
                  <a:schemeClr val="tx1"/>
                </a:solidFill>
              </a:rPr>
              <a:t>bewusster Diskurs</a:t>
            </a:r>
          </a:p>
        </p:txBody>
      </p:sp>
      <p:sp>
        <p:nvSpPr>
          <p:cNvPr id="12" name="Pfeil nach rechts 11"/>
          <p:cNvSpPr/>
          <p:nvPr/>
        </p:nvSpPr>
        <p:spPr>
          <a:xfrm flipH="1">
            <a:off x="5447928" y="5042634"/>
            <a:ext cx="1081568" cy="504056"/>
          </a:xfrm>
          <a:prstGeom prst="rightArrow">
            <a:avLst/>
          </a:prstGeom>
          <a:solidFill>
            <a:srgbClr val="00B05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/>
          <p:cNvSpPr txBox="1"/>
          <p:nvPr/>
        </p:nvSpPr>
        <p:spPr>
          <a:xfrm>
            <a:off x="1362141" y="2279350"/>
            <a:ext cx="35830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/>
              <a:t>Pyramide der Wünsche (Maslow)</a:t>
            </a:r>
            <a:br>
              <a:rPr lang="de-DE" dirty="0"/>
            </a:br>
            <a:r>
              <a:rPr lang="de-DE" sz="1400" dirty="0"/>
              <a:t>geordnet nach Zeit / Aktualität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7246828" y="2274654"/>
            <a:ext cx="2762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Pyramide der Abstraktion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03E9A401-2EEC-67FB-D58C-04260B95DFA7}"/>
              </a:ext>
            </a:extLst>
          </p:cNvPr>
          <p:cNvSpPr txBox="1"/>
          <p:nvPr/>
        </p:nvSpPr>
        <p:spPr>
          <a:xfrm>
            <a:off x="4525025" y="3290500"/>
            <a:ext cx="8402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langfristig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C1CD8EC8-77DB-1498-D674-B0A02C485A9A}"/>
              </a:ext>
            </a:extLst>
          </p:cNvPr>
          <p:cNvSpPr txBox="1"/>
          <p:nvPr/>
        </p:nvSpPr>
        <p:spPr>
          <a:xfrm>
            <a:off x="4653865" y="6086750"/>
            <a:ext cx="8418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kurzfristig</a:t>
            </a:r>
          </a:p>
        </p:txBody>
      </p:sp>
    </p:spTree>
    <p:extLst>
      <p:ext uri="{BB962C8B-B14F-4D97-AF65-F5344CB8AC3E}">
        <p14:creationId xmlns:p14="http://schemas.microsoft.com/office/powerpoint/2010/main" val="28787588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024" y="2492896"/>
            <a:ext cx="5339787" cy="3198713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4236969" y="260648"/>
            <a:ext cx="21659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3200" dirty="0"/>
              <a:t>Ergänzung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695400" y="1351796"/>
            <a:ext cx="7721024" cy="4093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Wo in unserem menschlichen Gehirn sitzen die verschiedenen Wünsche?</a:t>
            </a:r>
          </a:p>
          <a:p>
            <a:endParaRPr lang="de-DE" dirty="0"/>
          </a:p>
          <a:p>
            <a:pPr marL="342900" indent="-342900">
              <a:buAutoNum type="arabicPeriod"/>
            </a:pPr>
            <a:r>
              <a:rPr lang="de-DE" dirty="0"/>
              <a:t>Selbstverwirklichung: Geltung:	Neokortex</a:t>
            </a:r>
          </a:p>
          <a:p>
            <a:pPr marL="342900" indent="-342900">
              <a:buAutoNum type="arabicPeriod"/>
            </a:pPr>
            <a:r>
              <a:rPr lang="de-DE" dirty="0"/>
              <a:t>Anerkennung, Hilfsbereitschaft:	Neokortex</a:t>
            </a:r>
          </a:p>
          <a:p>
            <a:pPr marL="342900" indent="-342900">
              <a:buFontTx/>
              <a:buAutoNum type="arabicPeriod"/>
            </a:pPr>
            <a:r>
              <a:rPr lang="de-DE" dirty="0"/>
              <a:t>Sicherheit, Neugier, Abenteuer:	Kleinhirn</a:t>
            </a:r>
          </a:p>
          <a:p>
            <a:pPr marL="342900" indent="-342900">
              <a:buAutoNum type="arabicPeriod"/>
            </a:pPr>
            <a:r>
              <a:rPr lang="de-DE" dirty="0"/>
              <a:t>Sex, Hunger, Durst, Schlafen:	Stammhirn</a:t>
            </a:r>
          </a:p>
          <a:p>
            <a:r>
              <a:rPr lang="de-DE" sz="1400" dirty="0"/>
              <a:t>„Untergeordnete“ Hirnteile können wir mit unserem Neokortex nicht beobachten.</a:t>
            </a:r>
            <a:br>
              <a:rPr lang="de-DE" sz="1400" dirty="0"/>
            </a:br>
            <a:r>
              <a:rPr lang="de-DE" sz="1400" dirty="0"/>
              <a:t>Dafür haben wir kein „Bewusstsein“.</a:t>
            </a:r>
            <a:br>
              <a:rPr lang="de-DE" sz="1400" dirty="0"/>
            </a:br>
            <a:r>
              <a:rPr lang="de-DE" sz="1400" dirty="0"/>
              <a:t>Wir können nur die Ergebnisse in Form von Wünschen beobachten.</a:t>
            </a:r>
          </a:p>
          <a:p>
            <a:endParaRPr lang="de-DE" sz="1400" dirty="0"/>
          </a:p>
          <a:p>
            <a:r>
              <a:rPr lang="de-DE" dirty="0"/>
              <a:t>In autonomen Maschinen ist diese Einteilung sinnlos.</a:t>
            </a:r>
          </a:p>
          <a:p>
            <a:r>
              <a:rPr lang="de-DE" dirty="0"/>
              <a:t>Dennoch sollten wir in autonomen Maschinen</a:t>
            </a:r>
            <a:br>
              <a:rPr lang="de-DE" dirty="0"/>
            </a:br>
            <a:r>
              <a:rPr lang="de-DE" dirty="0"/>
              <a:t>verschiedene Zuständigkeiten einbauen</a:t>
            </a:r>
          </a:p>
          <a:p>
            <a:r>
              <a:rPr lang="de-DE" dirty="0"/>
              <a:t>und die darin befindliche</a:t>
            </a:r>
          </a:p>
          <a:p>
            <a:pPr algn="ctr"/>
            <a:r>
              <a:rPr lang="de-DE" sz="2400" dirty="0"/>
              <a:t>KI </a:t>
            </a:r>
            <a:r>
              <a:rPr lang="de-DE" sz="2400" u="sng" dirty="0">
                <a:solidFill>
                  <a:srgbClr val="C00000"/>
                </a:solidFill>
              </a:rPr>
              <a:t>modularisieren</a:t>
            </a:r>
            <a:r>
              <a:rPr lang="de-D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435094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3549641" y="260648"/>
            <a:ext cx="20447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3200" dirty="0"/>
              <a:t>Wertenetz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79376" y="908720"/>
            <a:ext cx="10583795" cy="54938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Laut www.wertesysteme.de gibt es </a:t>
            </a:r>
            <a:r>
              <a:rPr lang="de-DE" dirty="0" err="1"/>
              <a:t>ca</a:t>
            </a:r>
            <a:r>
              <a:rPr lang="de-DE" dirty="0"/>
              <a:t> 130 menschliche Werte (und gleich viele Wünsche)</a:t>
            </a:r>
            <a:br>
              <a:rPr lang="de-DE" dirty="0"/>
            </a:br>
            <a:r>
              <a:rPr lang="de-DE" sz="1200" dirty="0"/>
              <a:t>Egal – es sind auf jeden Fall viele und offensichtlich mehr als 100. Um sie in Maschinen einzubauen, mit ihnen also technisch-mathematisch umzugehen,</a:t>
            </a:r>
            <a:br>
              <a:rPr lang="de-DE" sz="1200" dirty="0"/>
            </a:br>
            <a:r>
              <a:rPr lang="de-DE" sz="1200" dirty="0"/>
              <a:t>müssen wir uns fragen: </a:t>
            </a:r>
            <a:r>
              <a:rPr lang="de-DE" b="1" dirty="0"/>
              <a:t>Sind sie unabhängig von einander?</a:t>
            </a:r>
            <a:endParaRPr lang="de-DE" dirty="0"/>
          </a:p>
          <a:p>
            <a:r>
              <a:rPr lang="de-DE" dirty="0"/>
              <a:t>Verwandte und weniger verwandte Wünsche, lassen sich nicht scharf voneinander trennen.</a:t>
            </a:r>
          </a:p>
          <a:p>
            <a:r>
              <a:rPr lang="de-DE" dirty="0"/>
              <a:t>Wünsche können in Konkurrenz zueinander stehen.</a:t>
            </a:r>
          </a:p>
          <a:p>
            <a:r>
              <a:rPr lang="de-DE" dirty="0">
                <a:highlight>
                  <a:srgbClr val="FFFF00"/>
                </a:highlight>
              </a:rPr>
              <a:t>Werte sind dann verschieden, wenn es denkbare Situationen gibt,</a:t>
            </a:r>
            <a:br>
              <a:rPr lang="de-DE" dirty="0">
                <a:highlight>
                  <a:srgbClr val="FFFF00"/>
                </a:highlight>
              </a:rPr>
            </a:br>
            <a:r>
              <a:rPr lang="de-DE" dirty="0">
                <a:highlight>
                  <a:srgbClr val="FFFF00"/>
                </a:highlight>
              </a:rPr>
              <a:t> 	in denen sie gegeneinander stehen könnten</a:t>
            </a:r>
            <a:r>
              <a:rPr lang="de-DE" dirty="0"/>
              <a:t>. </a:t>
            </a:r>
            <a:r>
              <a:rPr lang="de-DE" sz="800" dirty="0"/>
              <a:t>(1.700 h)</a:t>
            </a:r>
          </a:p>
          <a:p>
            <a:pPr>
              <a:spcBef>
                <a:spcPts val="600"/>
              </a:spcBef>
            </a:pPr>
            <a:r>
              <a:rPr lang="de-DE" dirty="0"/>
              <a:t>Werte sind – wie auch Wünsche – </a:t>
            </a:r>
            <a:r>
              <a:rPr lang="de-DE" b="1" dirty="0"/>
              <a:t>nicht</a:t>
            </a:r>
            <a:r>
              <a:rPr lang="de-DE" dirty="0"/>
              <a:t> hierarchisch gegliedert,</a:t>
            </a:r>
            <a:br>
              <a:rPr lang="de-DE" dirty="0"/>
            </a:br>
            <a:r>
              <a:rPr lang="de-DE" dirty="0"/>
              <a:t>	</a:t>
            </a:r>
            <a:r>
              <a:rPr lang="de-DE" sz="1400" dirty="0"/>
              <a:t>lassen sich aber in Form von Netzen anordnen.</a:t>
            </a:r>
          </a:p>
          <a:p>
            <a:pPr>
              <a:spcBef>
                <a:spcPts val="600"/>
              </a:spcBef>
            </a:pPr>
            <a:r>
              <a:rPr lang="de-DE" dirty="0"/>
              <a:t>Wünsche sind an Menschen </a:t>
            </a:r>
            <a:r>
              <a:rPr lang="de-DE" u="sng" dirty="0"/>
              <a:t>und</a:t>
            </a:r>
            <a:r>
              <a:rPr lang="de-DE" dirty="0"/>
              <a:t> an Objekte gekoppelt.</a:t>
            </a:r>
            <a:br>
              <a:rPr lang="de-DE" dirty="0"/>
            </a:br>
            <a:r>
              <a:rPr lang="de-DE" sz="1400" dirty="0"/>
              <a:t>	(d.h. Bedürfnisse sind durch </a:t>
            </a:r>
            <a:r>
              <a:rPr lang="de-DE" sz="1400" u="sng" dirty="0"/>
              <a:t>Ziele,</a:t>
            </a:r>
            <a:r>
              <a:rPr lang="de-DE" sz="1400" dirty="0"/>
              <a:t> Sub- &amp; Objekte gekennzeichnet)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à"/>
            </a:pPr>
            <a:r>
              <a:rPr lang="de-DE" dirty="0"/>
              <a:t>Relationen zwischen Objekten und Personen (</a:t>
            </a:r>
            <a:r>
              <a:rPr lang="de-DE" dirty="0" err="1"/>
              <a:t>Affordanz</a:t>
            </a:r>
            <a:r>
              <a:rPr lang="de-DE" dirty="0"/>
              <a:t>)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à"/>
            </a:pPr>
            <a:r>
              <a:rPr lang="de-DE" dirty="0"/>
              <a:t>Bedürfnisse, Wünsche und Werte sind situationsabhängig!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à"/>
            </a:pPr>
            <a:r>
              <a:rPr lang="de-DE" dirty="0"/>
              <a:t>Und subjektiv unterschiedlich gewichtet:</a:t>
            </a:r>
            <a:br>
              <a:rPr lang="de-DE" dirty="0"/>
            </a:br>
            <a:r>
              <a:rPr lang="de-DE" sz="1400" dirty="0"/>
              <a:t>Der eine wünscht sich mehr Familie, der andere Macht oder Schönheit,</a:t>
            </a:r>
            <a:br>
              <a:rPr lang="de-DE" sz="1400" dirty="0"/>
            </a:br>
            <a:r>
              <a:rPr lang="de-DE" sz="1400" dirty="0"/>
              <a:t>der dritte hat Entdeckerlust. etc…</a:t>
            </a:r>
          </a:p>
          <a:p>
            <a:endParaRPr lang="de-DE" sz="1000" dirty="0"/>
          </a:p>
          <a:p>
            <a:r>
              <a:rPr lang="de-DE" dirty="0"/>
              <a:t>Evolutionär macht diese </a:t>
            </a:r>
            <a:r>
              <a:rPr lang="de-DE" u="sng" dirty="0"/>
              <a:t>Vielfalt</a:t>
            </a:r>
            <a:r>
              <a:rPr lang="de-DE" dirty="0"/>
              <a:t> durchaus Sinn!</a:t>
            </a:r>
          </a:p>
          <a:p>
            <a:endParaRPr lang="de-DE" sz="1000" dirty="0"/>
          </a:p>
          <a:p>
            <a:pPr lvl="3"/>
            <a:r>
              <a:rPr lang="de-DE" dirty="0"/>
              <a:t>Das aber führt zu Dilemmata …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160" y="2060848"/>
            <a:ext cx="3888432" cy="4697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600685"/>
      </p:ext>
    </p:extLst>
  </p:cSld>
  <p:clrMapOvr>
    <a:masterClrMapping/>
  </p:clrMapOvr>
</p:sld>
</file>

<file path=ppt/theme/theme1.xml><?xml version="1.0" encoding="utf-8"?>
<a:theme xmlns:a="http://schemas.openxmlformats.org/drawingml/2006/main" name="PA_Folienmaster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äsentation2" id="{3397BBBB-C291-4258-B8AE-5E27A40A292C}" vid="{66155AB2-BA9A-40E2-B160-AB9BDF43BEC6}"/>
    </a:ext>
  </a:extLst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BSO999929 xmlns="http://www.datev.de/BSOffice/999929">5c7c17b3-68fc-4b4e-a909-2b6f6d2d32fb</BSO999929>
</file>

<file path=customXml/itemProps1.xml><?xml version="1.0" encoding="utf-8"?>
<ds:datastoreItem xmlns:ds="http://schemas.openxmlformats.org/officeDocument/2006/customXml" ds:itemID="{BBCF5EAA-9AE3-42FE-B211-8F7A05D9E147}">
  <ds:schemaRefs>
    <ds:schemaRef ds:uri="http://www.datev.de/BSOffice/99992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Präsentation-16z9</Template>
  <TotalTime>0</TotalTime>
  <Words>1743</Words>
  <Application>Microsoft Office PowerPoint</Application>
  <PresentationFormat>Breitbild</PresentationFormat>
  <Paragraphs>184</Paragraphs>
  <Slides>15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19" baseType="lpstr">
      <vt:lpstr>Arial</vt:lpstr>
      <vt:lpstr>Calibri</vt:lpstr>
      <vt:lpstr>Wingdings</vt:lpstr>
      <vt:lpstr>PA_Folienmaster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Michael</dc:creator>
  <dc:description>Deckblatt separat</dc:description>
  <cp:lastModifiedBy>Michael Mörike</cp:lastModifiedBy>
  <cp:revision>118</cp:revision>
  <cp:lastPrinted>2023-07-16T13:56:08Z</cp:lastPrinted>
  <dcterms:created xsi:type="dcterms:W3CDTF">2021-09-08T08:57:04Z</dcterms:created>
  <dcterms:modified xsi:type="dcterms:W3CDTF">2024-03-18T09:58:02Z</dcterms:modified>
</cp:coreProperties>
</file>