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3" r:id="rId1"/>
  </p:sldMasterIdLst>
  <p:notesMasterIdLst>
    <p:notesMasterId r:id="rId19"/>
  </p:notesMasterIdLst>
  <p:sldIdLst>
    <p:sldId id="256" r:id="rId2"/>
    <p:sldId id="268" r:id="rId3"/>
    <p:sldId id="258" r:id="rId4"/>
    <p:sldId id="269" r:id="rId5"/>
    <p:sldId id="270" r:id="rId6"/>
    <p:sldId id="261" r:id="rId7"/>
    <p:sldId id="259" r:id="rId8"/>
    <p:sldId id="260" r:id="rId9"/>
    <p:sldId id="263" r:id="rId10"/>
    <p:sldId id="264" r:id="rId11"/>
    <p:sldId id="267" r:id="rId12"/>
    <p:sldId id="271" r:id="rId13"/>
    <p:sldId id="276" r:id="rId14"/>
    <p:sldId id="272" r:id="rId15"/>
    <p:sldId id="273" r:id="rId16"/>
    <p:sldId id="275" r:id="rId17"/>
    <p:sldId id="274" r:id="rId18"/>
  </p:sldIdLst>
  <p:sldSz cx="12192000"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2DE40-1DEB-4085-B3A6-0E90E1B1FB4D}" v="91" dt="2023-04-03T15:39:11.65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1856" autoAdjust="0"/>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32344-64DC-4B6D-9C7C-0805F01038D9}" type="datetimeFigureOut">
              <a:rPr lang="de-DE" smtClean="0"/>
              <a:t>18.10.23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A052FC-0A53-458B-A271-613DA7CEFCB7}" type="slidenum">
              <a:rPr lang="de-DE" smtClean="0"/>
              <a:t>‹Nr.›</a:t>
            </a:fld>
            <a:endParaRPr lang="de-DE"/>
          </a:p>
        </p:txBody>
      </p:sp>
    </p:spTree>
    <p:extLst>
      <p:ext uri="{BB962C8B-B14F-4D97-AF65-F5344CB8AC3E}">
        <p14:creationId xmlns:p14="http://schemas.microsoft.com/office/powerpoint/2010/main" val="84268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US"/>
              <a:t>Sie alle haben Beispiele gesehen, wie ChatGPT funktioniert</a:t>
            </a:r>
          </a:p>
          <a:p>
            <a:pPr marL="171450" indent="-171450">
              <a:buFontTx/>
              <a:buChar char="-"/>
            </a:pPr>
            <a:r>
              <a:rPr lang="en-US"/>
              <a:t>Die Entwicklung schreitet sehr schnell voran. Die frei zugängliche Version von ChatGPT basiert noch auf GPT-3. Seit einigen Wochen gibt es GPT-4</a:t>
            </a:r>
          </a:p>
        </p:txBody>
      </p:sp>
      <p:sp>
        <p:nvSpPr>
          <p:cNvPr id="4" name="Foliennummernplatzhalter 3"/>
          <p:cNvSpPr>
            <a:spLocks noGrp="1"/>
          </p:cNvSpPr>
          <p:nvPr>
            <p:ph type="sldNum" sz="quarter" idx="5"/>
          </p:nvPr>
        </p:nvSpPr>
        <p:spPr/>
        <p:txBody>
          <a:bodyPr/>
          <a:lstStyle/>
          <a:p>
            <a:fld id="{62A052FC-0A53-458B-A271-613DA7CEFCB7}" type="slidenum">
              <a:rPr lang="de-DE" smtClean="0"/>
              <a:t>1</a:t>
            </a:fld>
            <a:endParaRPr lang="de-DE"/>
          </a:p>
        </p:txBody>
      </p:sp>
    </p:spTree>
    <p:extLst>
      <p:ext uri="{BB962C8B-B14F-4D97-AF65-F5344CB8AC3E}">
        <p14:creationId xmlns:p14="http://schemas.microsoft.com/office/powerpoint/2010/main" val="3133669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Man beobachtet, dass die Geometrische Beziehung der Wörter manchmal die inhaltliche Beziehung abbildet</a:t>
            </a:r>
          </a:p>
          <a:p>
            <a:r>
              <a:rPr lang="de-DE"/>
              <a:t>Dies ist überraschend!</a:t>
            </a:r>
          </a:p>
          <a:p>
            <a:r>
              <a:rPr lang="de-DE"/>
              <a:t>Es ist auch ein grobes Indiz dafür, wie ChatGPT Dinge „versteht“</a:t>
            </a:r>
          </a:p>
        </p:txBody>
      </p:sp>
      <p:sp>
        <p:nvSpPr>
          <p:cNvPr id="4" name="Foliennummernplatzhalter 3"/>
          <p:cNvSpPr>
            <a:spLocks noGrp="1"/>
          </p:cNvSpPr>
          <p:nvPr>
            <p:ph type="sldNum" sz="quarter" idx="5"/>
          </p:nvPr>
        </p:nvSpPr>
        <p:spPr/>
        <p:txBody>
          <a:bodyPr/>
          <a:lstStyle/>
          <a:p>
            <a:fld id="{5049E7B5-DD42-4745-BD49-0EDDC2D73776}" type="slidenum">
              <a:rPr lang="de-DE" smtClean="0"/>
              <a:t>10</a:t>
            </a:fld>
            <a:endParaRPr lang="de-DE"/>
          </a:p>
        </p:txBody>
      </p:sp>
    </p:spTree>
    <p:extLst>
      <p:ext uri="{BB962C8B-B14F-4D97-AF65-F5344CB8AC3E}">
        <p14:creationId xmlns:p14="http://schemas.microsoft.com/office/powerpoint/2010/main" val="1454984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Wir nehmen an, dass wir schon ein Word Embedding haben.</a:t>
            </a:r>
          </a:p>
          <a:p>
            <a:r>
              <a:rPr lang="en-US"/>
              <a:t>Jetzt geben wir jedem Wort ähnlich wie vorher die Kontextvektoren noch Query, Key und Value Vektoren mit.</a:t>
            </a:r>
          </a:p>
          <a:p>
            <a:r>
              <a:rPr lang="en-US"/>
              <a:t>Die Idee ist: Wir wollen es Wörtern erlauben, aneinander zu koppeln. Sie koppeln dann, wenn Query von dem einen und key von dem anderen Wort nah beieinander liegen.</a:t>
            </a:r>
          </a:p>
          <a:p>
            <a:r>
              <a:rPr lang="en-US"/>
              <a:t>Beispiel: </a:t>
            </a:r>
          </a:p>
          <a:p>
            <a:pPr marL="171450" indent="-171450">
              <a:buFontTx/>
              <a:buChar char="-"/>
            </a:pPr>
            <a:r>
              <a:rPr lang="en-US"/>
              <a:t>Schule liegt irgendwo im semantischen Raum</a:t>
            </a:r>
          </a:p>
          <a:p>
            <a:pPr marL="171450" indent="-171450">
              <a:buFontTx/>
              <a:buChar char="-"/>
            </a:pPr>
            <a:r>
              <a:rPr lang="en-US"/>
              <a:t>Schule hat einen query Vektor</a:t>
            </a:r>
          </a:p>
          <a:p>
            <a:pPr marL="171450" indent="-171450">
              <a:buFontTx/>
              <a:buChar char="-"/>
            </a:pPr>
            <a:r>
              <a:rPr lang="en-US"/>
              <a:t>Für das Konzept Schule ist es wichtig, ob es eine Schule oder die Schule ist. Deshalb liegt der query Vektor in der Nähe der Keys von “die” und “eine”.  “Schule” koppelt also an “die” oder an “eine”.</a:t>
            </a:r>
          </a:p>
          <a:p>
            <a:pPr marL="171450" indent="-171450">
              <a:buFontTx/>
              <a:buChar char="-"/>
            </a:pPr>
            <a:r>
              <a:rPr lang="en-US"/>
              <a:t>Das ganze wird nun in einen neuen Raum abgebildet, in dem das Wort Schule aufgespalten wird, je nachdem ob es an “die” oder an “eine” gekoppelt hat.</a:t>
            </a:r>
          </a:p>
          <a:p>
            <a:pPr marL="0" indent="0">
              <a:buFontTx/>
              <a:buNone/>
            </a:pPr>
            <a:r>
              <a:rPr lang="en-US"/>
              <a:t>Genau wie die Kontextvektoren müssen Query, Key und Value gelernt warden!</a:t>
            </a:r>
          </a:p>
        </p:txBody>
      </p:sp>
      <p:sp>
        <p:nvSpPr>
          <p:cNvPr id="4" name="Foliennummernplatzhalter 3"/>
          <p:cNvSpPr>
            <a:spLocks noGrp="1"/>
          </p:cNvSpPr>
          <p:nvPr>
            <p:ph type="sldNum" sz="quarter" idx="5"/>
          </p:nvPr>
        </p:nvSpPr>
        <p:spPr/>
        <p:txBody>
          <a:bodyPr/>
          <a:lstStyle/>
          <a:p>
            <a:fld id="{62A052FC-0A53-458B-A271-613DA7CEFCB7}" type="slidenum">
              <a:rPr lang="de-DE" smtClean="0"/>
              <a:t>11</a:t>
            </a:fld>
            <a:endParaRPr lang="de-DE"/>
          </a:p>
        </p:txBody>
      </p:sp>
    </p:spTree>
    <p:extLst>
      <p:ext uri="{BB962C8B-B14F-4D97-AF65-F5344CB8AC3E}">
        <p14:creationId xmlns:p14="http://schemas.microsoft.com/office/powerpoint/2010/main" val="2341064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Nun bauen wir das ganze zusammen zum sogenannten Transformer Modell. </a:t>
            </a:r>
          </a:p>
        </p:txBody>
      </p:sp>
      <p:sp>
        <p:nvSpPr>
          <p:cNvPr id="4" name="Foliennummernplatzhalter 3"/>
          <p:cNvSpPr>
            <a:spLocks noGrp="1"/>
          </p:cNvSpPr>
          <p:nvPr>
            <p:ph type="sldNum" sz="quarter" idx="5"/>
          </p:nvPr>
        </p:nvSpPr>
        <p:spPr/>
        <p:txBody>
          <a:bodyPr/>
          <a:lstStyle/>
          <a:p>
            <a:fld id="{62A052FC-0A53-458B-A271-613DA7CEFCB7}" type="slidenum">
              <a:rPr lang="de-DE" smtClean="0"/>
              <a:t>12</a:t>
            </a:fld>
            <a:endParaRPr lang="de-DE"/>
          </a:p>
        </p:txBody>
      </p:sp>
    </p:spTree>
    <p:extLst>
      <p:ext uri="{BB962C8B-B14F-4D97-AF65-F5344CB8AC3E}">
        <p14:creationId xmlns:p14="http://schemas.microsoft.com/office/powerpoint/2010/main" val="1920648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Nun bauen wir das ganze zusammen zum sogenannten Transformer Modell. </a:t>
            </a:r>
          </a:p>
        </p:txBody>
      </p:sp>
      <p:sp>
        <p:nvSpPr>
          <p:cNvPr id="4" name="Foliennummernplatzhalter 3"/>
          <p:cNvSpPr>
            <a:spLocks noGrp="1"/>
          </p:cNvSpPr>
          <p:nvPr>
            <p:ph type="sldNum" sz="quarter" idx="5"/>
          </p:nvPr>
        </p:nvSpPr>
        <p:spPr/>
        <p:txBody>
          <a:bodyPr/>
          <a:lstStyle/>
          <a:p>
            <a:fld id="{62A052FC-0A53-458B-A271-613DA7CEFCB7}" type="slidenum">
              <a:rPr lang="de-DE" smtClean="0"/>
              <a:t>13</a:t>
            </a:fld>
            <a:endParaRPr lang="de-DE"/>
          </a:p>
        </p:txBody>
      </p:sp>
    </p:spTree>
    <p:extLst>
      <p:ext uri="{BB962C8B-B14F-4D97-AF65-F5344CB8AC3E}">
        <p14:creationId xmlns:p14="http://schemas.microsoft.com/office/powerpoint/2010/main" val="3727308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2A052FC-0A53-458B-A271-613DA7CEFCB7}" type="slidenum">
              <a:rPr lang="de-DE" smtClean="0"/>
              <a:t>16</a:t>
            </a:fld>
            <a:endParaRPr lang="de-DE"/>
          </a:p>
        </p:txBody>
      </p:sp>
    </p:spTree>
    <p:extLst>
      <p:ext uri="{BB962C8B-B14F-4D97-AF65-F5344CB8AC3E}">
        <p14:creationId xmlns:p14="http://schemas.microsoft.com/office/powerpoint/2010/main" val="289311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62A052FC-0A53-458B-A271-613DA7CEFCB7}" type="slidenum">
              <a:rPr lang="de-DE" smtClean="0"/>
              <a:t>2</a:t>
            </a:fld>
            <a:endParaRPr lang="de-DE"/>
          </a:p>
        </p:txBody>
      </p:sp>
    </p:spTree>
    <p:extLst>
      <p:ext uri="{BB962C8B-B14F-4D97-AF65-F5344CB8AC3E}">
        <p14:creationId xmlns:p14="http://schemas.microsoft.com/office/powerpoint/2010/main" val="260233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Mathematischer Beweis: Versteht Inhalt unabhängig von der äußeren Form</a:t>
            </a:r>
          </a:p>
          <a:p>
            <a:r>
              <a:rPr lang="en-US"/>
              <a:t>Einhorn: Visuelles Vorstellungsvermögen als emergente Fähigkeit</a:t>
            </a:r>
          </a:p>
        </p:txBody>
      </p:sp>
      <p:sp>
        <p:nvSpPr>
          <p:cNvPr id="4" name="Foliennummernplatzhalter 3"/>
          <p:cNvSpPr>
            <a:spLocks noGrp="1"/>
          </p:cNvSpPr>
          <p:nvPr>
            <p:ph type="sldNum" sz="quarter" idx="5"/>
          </p:nvPr>
        </p:nvSpPr>
        <p:spPr/>
        <p:txBody>
          <a:bodyPr/>
          <a:lstStyle/>
          <a:p>
            <a:fld id="{62A052FC-0A53-458B-A271-613DA7CEFCB7}" type="slidenum">
              <a:rPr lang="de-DE" smtClean="0"/>
              <a:t>3</a:t>
            </a:fld>
            <a:endParaRPr lang="de-DE"/>
          </a:p>
        </p:txBody>
      </p:sp>
    </p:spTree>
    <p:extLst>
      <p:ext uri="{BB962C8B-B14F-4D97-AF65-F5344CB8AC3E}">
        <p14:creationId xmlns:p14="http://schemas.microsoft.com/office/powerpoint/2010/main" val="1265754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Komplexe Programmierung</a:t>
            </a:r>
          </a:p>
        </p:txBody>
      </p:sp>
      <p:sp>
        <p:nvSpPr>
          <p:cNvPr id="4" name="Foliennummernplatzhalter 3"/>
          <p:cNvSpPr>
            <a:spLocks noGrp="1"/>
          </p:cNvSpPr>
          <p:nvPr>
            <p:ph type="sldNum" sz="quarter" idx="5"/>
          </p:nvPr>
        </p:nvSpPr>
        <p:spPr/>
        <p:txBody>
          <a:bodyPr/>
          <a:lstStyle/>
          <a:p>
            <a:fld id="{62A052FC-0A53-458B-A271-613DA7CEFCB7}" type="slidenum">
              <a:rPr lang="de-DE" smtClean="0"/>
              <a:t>4</a:t>
            </a:fld>
            <a:endParaRPr lang="de-DE"/>
          </a:p>
        </p:txBody>
      </p:sp>
    </p:spTree>
    <p:extLst>
      <p:ext uri="{BB962C8B-B14F-4D97-AF65-F5344CB8AC3E}">
        <p14:creationId xmlns:p14="http://schemas.microsoft.com/office/powerpoint/2010/main" val="284407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Versteht die Emotionen von Tom und (!) was Adam denkt über Toms Emotionen</a:t>
            </a:r>
          </a:p>
        </p:txBody>
      </p:sp>
      <p:sp>
        <p:nvSpPr>
          <p:cNvPr id="4" name="Foliennummernplatzhalter 3"/>
          <p:cNvSpPr>
            <a:spLocks noGrp="1"/>
          </p:cNvSpPr>
          <p:nvPr>
            <p:ph type="sldNum" sz="quarter" idx="5"/>
          </p:nvPr>
        </p:nvSpPr>
        <p:spPr/>
        <p:txBody>
          <a:bodyPr/>
          <a:lstStyle/>
          <a:p>
            <a:fld id="{62A052FC-0A53-458B-A271-613DA7CEFCB7}" type="slidenum">
              <a:rPr lang="de-DE" smtClean="0"/>
              <a:t>5</a:t>
            </a:fld>
            <a:endParaRPr lang="de-DE"/>
          </a:p>
        </p:txBody>
      </p:sp>
    </p:spTree>
    <p:extLst>
      <p:ext uri="{BB962C8B-B14F-4D97-AF65-F5344CB8AC3E}">
        <p14:creationId xmlns:p14="http://schemas.microsoft.com/office/powerpoint/2010/main" val="2234456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Typisches Machine Learning Modell: Benötigt erst Training, dann kann man es nutzen</a:t>
            </a:r>
          </a:p>
          <a:p>
            <a:pPr marL="228600" indent="-228600">
              <a:buAutoNum type="arabicParenR"/>
            </a:pPr>
            <a:r>
              <a:rPr lang="en-US"/>
              <a:t>Riesige Datenmengen (“gesamtes www”) ; Riesige Energiemengen (M EUR)</a:t>
            </a:r>
          </a:p>
          <a:p>
            <a:pPr marL="228600" indent="-228600">
              <a:buAutoNum type="arabicParenR"/>
            </a:pPr>
            <a:r>
              <a:rPr lang="en-US"/>
              <a:t>Eingabe-Ausgabe: Normale Hardware, wenig Energie pro Anfrage</a:t>
            </a:r>
          </a:p>
          <a:p>
            <a:pPr marL="228600" indent="-228600">
              <a:buAutoNum type="arabicParenR"/>
            </a:pPr>
            <a:endParaRPr lang="en-US"/>
          </a:p>
        </p:txBody>
      </p:sp>
      <p:sp>
        <p:nvSpPr>
          <p:cNvPr id="4" name="Foliennummernplatzhalter 3"/>
          <p:cNvSpPr>
            <a:spLocks noGrp="1"/>
          </p:cNvSpPr>
          <p:nvPr>
            <p:ph type="sldNum" sz="quarter" idx="5"/>
          </p:nvPr>
        </p:nvSpPr>
        <p:spPr/>
        <p:txBody>
          <a:bodyPr/>
          <a:lstStyle/>
          <a:p>
            <a:fld id="{62A052FC-0A53-458B-A271-613DA7CEFCB7}" type="slidenum">
              <a:rPr lang="de-DE" smtClean="0"/>
              <a:t>6</a:t>
            </a:fld>
            <a:endParaRPr lang="de-DE"/>
          </a:p>
        </p:txBody>
      </p:sp>
    </p:spTree>
    <p:extLst>
      <p:ext uri="{BB962C8B-B14F-4D97-AF65-F5344CB8AC3E}">
        <p14:creationId xmlns:p14="http://schemas.microsoft.com/office/powerpoint/2010/main" val="409689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Grundprinzip: Immer ein Wort vorhersagen</a:t>
            </a:r>
          </a:p>
          <a:p>
            <a:r>
              <a:rPr lang="en-US"/>
              <a:t>Das oft wiederholen</a:t>
            </a:r>
          </a:p>
          <a:p>
            <a:r>
              <a:rPr lang="en-US"/>
              <a:t>Entweder das wahrscheinlichste Wort, oder eines entsprechend seiner Wahrscheinlichkeit</a:t>
            </a:r>
          </a:p>
        </p:txBody>
      </p:sp>
      <p:sp>
        <p:nvSpPr>
          <p:cNvPr id="4" name="Foliennummernplatzhalter 3"/>
          <p:cNvSpPr>
            <a:spLocks noGrp="1"/>
          </p:cNvSpPr>
          <p:nvPr>
            <p:ph type="sldNum" sz="quarter" idx="5"/>
          </p:nvPr>
        </p:nvSpPr>
        <p:spPr/>
        <p:txBody>
          <a:bodyPr/>
          <a:lstStyle/>
          <a:p>
            <a:fld id="{62A052FC-0A53-458B-A271-613DA7CEFCB7}" type="slidenum">
              <a:rPr lang="de-DE" smtClean="0"/>
              <a:t>7</a:t>
            </a:fld>
            <a:endParaRPr lang="de-DE"/>
          </a:p>
        </p:txBody>
      </p:sp>
    </p:spTree>
    <p:extLst>
      <p:ext uri="{BB962C8B-B14F-4D97-AF65-F5344CB8AC3E}">
        <p14:creationId xmlns:p14="http://schemas.microsoft.com/office/powerpoint/2010/main" val="231604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Wahrscheinlihckeiten, so wie sie in beliebigen Texten vorkommen.</a:t>
            </a:r>
          </a:p>
        </p:txBody>
      </p:sp>
      <p:sp>
        <p:nvSpPr>
          <p:cNvPr id="4" name="Foliennummernplatzhalter 3"/>
          <p:cNvSpPr>
            <a:spLocks noGrp="1"/>
          </p:cNvSpPr>
          <p:nvPr>
            <p:ph type="sldNum" sz="quarter" idx="5"/>
          </p:nvPr>
        </p:nvSpPr>
        <p:spPr/>
        <p:txBody>
          <a:bodyPr/>
          <a:lstStyle/>
          <a:p>
            <a:fld id="{62A052FC-0A53-458B-A271-613DA7CEFCB7}" type="slidenum">
              <a:rPr lang="de-DE" smtClean="0"/>
              <a:t>8</a:t>
            </a:fld>
            <a:endParaRPr lang="de-DE"/>
          </a:p>
        </p:txBody>
      </p:sp>
    </p:spTree>
    <p:extLst>
      <p:ext uri="{BB962C8B-B14F-4D97-AF65-F5344CB8AC3E}">
        <p14:creationId xmlns:p14="http://schemas.microsoft.com/office/powerpoint/2010/main" val="2521114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Idee: Wörter in einen Raum einsortieren.</a:t>
            </a:r>
          </a:p>
          <a:p>
            <a:r>
              <a:rPr lang="de-DE"/>
              <a:t>Der Raum hat viel mehr Dimensionen, hier sind nur drei gezeigt.</a:t>
            </a:r>
          </a:p>
          <a:p>
            <a:r>
              <a:rPr lang="de-DE"/>
              <a:t>Warum braucht man die Kontextvektoren? Weil Worte, die nah bei einander stehen, nicht dasselbe bedeuten! Aber Worte, die immer in ähnlichem Kontext auftauche, bedeuten vielleicht dasselbe.</a:t>
            </a:r>
          </a:p>
        </p:txBody>
      </p:sp>
      <p:sp>
        <p:nvSpPr>
          <p:cNvPr id="4" name="Foliennummernplatzhalter 3"/>
          <p:cNvSpPr>
            <a:spLocks noGrp="1"/>
          </p:cNvSpPr>
          <p:nvPr>
            <p:ph type="sldNum" sz="quarter" idx="5"/>
          </p:nvPr>
        </p:nvSpPr>
        <p:spPr/>
        <p:txBody>
          <a:bodyPr/>
          <a:lstStyle/>
          <a:p>
            <a:fld id="{5049E7B5-DD42-4745-BD49-0EDDC2D73776}" type="slidenum">
              <a:rPr lang="de-DE" smtClean="0"/>
              <a:t>9</a:t>
            </a:fld>
            <a:endParaRPr lang="de-DE"/>
          </a:p>
        </p:txBody>
      </p:sp>
    </p:spTree>
    <p:extLst>
      <p:ext uri="{BB962C8B-B14F-4D97-AF65-F5344CB8AC3E}">
        <p14:creationId xmlns:p14="http://schemas.microsoft.com/office/powerpoint/2010/main" val="296475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8C28A21-41D2-4BF5-B92E-5A1912D61C31}" type="datetimeFigureOut">
              <a:rPr lang="de-DE" smtClean="0"/>
              <a:t>18.10.23</a:t>
            </a:fld>
            <a:endParaRPr lang="de-D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F4D6919-3643-4CC8-8161-0872B86A2F1E}" type="slidenum">
              <a:rPr lang="de-DE" smtClean="0"/>
              <a:t>‹Nr.›</a:t>
            </a:fld>
            <a:endParaRPr lang="de-DE"/>
          </a:p>
        </p:txBody>
      </p:sp>
    </p:spTree>
    <p:extLst>
      <p:ext uri="{BB962C8B-B14F-4D97-AF65-F5344CB8AC3E}">
        <p14:creationId xmlns:p14="http://schemas.microsoft.com/office/powerpoint/2010/main" val="269615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8C28A21-41D2-4BF5-B92E-5A1912D61C31}" type="datetimeFigureOut">
              <a:rPr lang="de-DE" smtClean="0"/>
              <a:t>18.10.23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310034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8C28A21-41D2-4BF5-B92E-5A1912D61C31}" type="datetimeFigureOut">
              <a:rPr lang="de-DE" smtClean="0"/>
              <a:t>18.10.23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257885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8C28A21-41D2-4BF5-B92E-5A1912D61C31}" type="datetimeFigureOut">
              <a:rPr lang="de-DE" smtClean="0"/>
              <a:t>18.10.23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119178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t">
            <a:normAutofit/>
          </a:bodyPr>
          <a:lstStyle>
            <a:lvl1pPr>
              <a:lnSpc>
                <a:spcPct val="80000"/>
              </a:lnSpc>
              <a:defRPr sz="6600" b="0" baseline="0">
                <a:solidFill>
                  <a:schemeClr val="accent1"/>
                </a:solidFill>
              </a:defRPr>
            </a:lvl1pPr>
          </a:lstStyle>
          <a:p>
            <a:r>
              <a:rPr lang="de-DE"/>
              <a:t>Mastertitelformat bearbeiten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8C28A21-41D2-4BF5-B92E-5A1912D61C31}" type="datetimeFigureOut">
              <a:rPr lang="de-DE" smtClean="0"/>
              <a:t>18.10.23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154625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8C28A21-41D2-4BF5-B92E-5A1912D61C31}" type="datetimeFigureOut">
              <a:rPr lang="de-DE" smtClean="0"/>
              <a:t>18.10.23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53817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8C28A21-41D2-4BF5-B92E-5A1912D61C31}" type="datetimeFigureOut">
              <a:rPr lang="de-DE" smtClean="0"/>
              <a:t>18.10.23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11955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8C28A21-41D2-4BF5-B92E-5A1912D61C31}" type="datetimeFigureOut">
              <a:rPr lang="de-DE" smtClean="0"/>
              <a:t>18.10.23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240159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28A21-41D2-4BF5-B92E-5A1912D61C31}" type="datetimeFigureOut">
              <a:rPr lang="de-DE" smtClean="0"/>
              <a:t>18.10.23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F4D6919-3643-4CC8-8161-0872B86A2F1E}" type="slidenum">
              <a:rPr lang="de-DE" smtClean="0"/>
              <a:t>‹Nr.›</a:t>
            </a:fld>
            <a:endParaRPr lang="de-DE"/>
          </a:p>
        </p:txBody>
      </p:sp>
    </p:spTree>
    <p:extLst>
      <p:ext uri="{BB962C8B-B14F-4D97-AF65-F5344CB8AC3E}">
        <p14:creationId xmlns:p14="http://schemas.microsoft.com/office/powerpoint/2010/main" val="425895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de-DE"/>
              <a:t>Mastertextformat bearbeiten</a:t>
            </a:r>
          </a:p>
        </p:txBody>
      </p:sp>
      <p:sp>
        <p:nvSpPr>
          <p:cNvPr id="5" name="Date Placeholder 4"/>
          <p:cNvSpPr>
            <a:spLocks noGrp="1"/>
          </p:cNvSpPr>
          <p:nvPr>
            <p:ph type="dt" sz="half" idx="10"/>
          </p:nvPr>
        </p:nvSpPr>
        <p:spPr/>
        <p:txBody>
          <a:bodyPr/>
          <a:lstStyle/>
          <a:p>
            <a:fld id="{A8C28A21-41D2-4BF5-B92E-5A1912D61C31}" type="datetimeFigureOut">
              <a:rPr lang="de-DE" smtClean="0"/>
              <a:t>18.10.23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F4D6919-3643-4CC8-8161-0872B86A2F1E}" type="slidenum">
              <a:rPr lang="de-DE" smtClean="0"/>
              <a:t>‹Nr.›</a:t>
            </a:fld>
            <a:endParaRPr lang="de-DE"/>
          </a:p>
        </p:txBody>
      </p:sp>
    </p:spTree>
    <p:extLst>
      <p:ext uri="{BB962C8B-B14F-4D97-AF65-F5344CB8AC3E}">
        <p14:creationId xmlns:p14="http://schemas.microsoft.com/office/powerpoint/2010/main" val="319176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8C28A21-41D2-4BF5-B92E-5A1912D61C31}" type="datetimeFigureOut">
              <a:rPr lang="de-DE" smtClean="0"/>
              <a:t>18.10.23</a:t>
            </a:fld>
            <a:endParaRPr lang="de-D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F4D6919-3643-4CC8-8161-0872B86A2F1E}" type="slidenum">
              <a:rPr lang="de-DE" smtClean="0"/>
              <a:t>‹Nr.›</a:t>
            </a:fld>
            <a:endParaRPr lang="de-DE"/>
          </a:p>
        </p:txBody>
      </p:sp>
    </p:spTree>
    <p:extLst>
      <p:ext uri="{BB962C8B-B14F-4D97-AF65-F5344CB8AC3E}">
        <p14:creationId xmlns:p14="http://schemas.microsoft.com/office/powerpoint/2010/main" val="14842572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8C28A21-41D2-4BF5-B92E-5A1912D61C31}" type="datetimeFigureOut">
              <a:rPr lang="de-DE" smtClean="0"/>
              <a:t>18.10.23</a:t>
            </a:fld>
            <a:endParaRPr lang="de-D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de-D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F4D6919-3643-4CC8-8161-0872B86A2F1E}" type="slidenum">
              <a:rPr lang="de-DE" smtClean="0"/>
              <a:t>‹Nr.›</a:t>
            </a:fld>
            <a:endParaRPr lang="de-DE"/>
          </a:p>
        </p:txBody>
      </p:sp>
    </p:spTree>
    <p:extLst>
      <p:ext uri="{BB962C8B-B14F-4D97-AF65-F5344CB8AC3E}">
        <p14:creationId xmlns:p14="http://schemas.microsoft.com/office/powerpoint/2010/main" val="442108354"/>
      </p:ext>
    </p:extLst>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6="http://schemas.microsoft.com/office/drawing/2014/main" xmlns:a14="http://schemas.microsoft.com/office/drawing/2010/main" xmlns="">
      <p:transition spd="med">
        <p:fade/>
      </p:transition>
    </mc:Fallback>
  </mc:AlternateConten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sv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svg"/><Relationship Id="rId10" Type="http://schemas.openxmlformats.org/officeDocument/2006/relationships/image" Target="../media/image19.svg"/><Relationship Id="rId4" Type="http://schemas.openxmlformats.org/officeDocument/2006/relationships/image" Target="../media/image13.png"/><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2E052F-83E2-A86F-C688-1440D99BB4EE}"/>
              </a:ext>
            </a:extLst>
          </p:cNvPr>
          <p:cNvSpPr>
            <a:spLocks noGrp="1"/>
          </p:cNvSpPr>
          <p:nvPr>
            <p:ph type="ctrTitle"/>
          </p:nvPr>
        </p:nvSpPr>
        <p:spPr/>
        <p:txBody>
          <a:bodyPr/>
          <a:lstStyle/>
          <a:p>
            <a:r>
              <a:rPr lang="de-DE"/>
              <a:t>So funktioniert ChatGPT</a:t>
            </a:r>
          </a:p>
        </p:txBody>
      </p:sp>
      <p:sp>
        <p:nvSpPr>
          <p:cNvPr id="3" name="Untertitel 2">
            <a:extLst>
              <a:ext uri="{FF2B5EF4-FFF2-40B4-BE49-F238E27FC236}">
                <a16:creationId xmlns:a16="http://schemas.microsoft.com/office/drawing/2014/main" id="{2691DEB2-9D30-E10D-6FEE-F633F9AFFE26}"/>
              </a:ext>
            </a:extLst>
          </p:cNvPr>
          <p:cNvSpPr>
            <a:spLocks noGrp="1"/>
          </p:cNvSpPr>
          <p:nvPr>
            <p:ph type="subTitle" idx="1"/>
          </p:nvPr>
        </p:nvSpPr>
        <p:spPr/>
        <p:txBody>
          <a:bodyPr>
            <a:normAutofit/>
          </a:bodyPr>
          <a:lstStyle/>
          <a:p>
            <a:endParaRPr lang="de-DE"/>
          </a:p>
          <a:p>
            <a:r>
              <a:rPr lang="de-DE" b="1"/>
              <a:t>Dr. Helmut Linde</a:t>
            </a:r>
          </a:p>
        </p:txBody>
      </p:sp>
    </p:spTree>
    <p:extLst>
      <p:ext uri="{BB962C8B-B14F-4D97-AF65-F5344CB8AC3E}">
        <p14:creationId xmlns:p14="http://schemas.microsoft.com/office/powerpoint/2010/main" val="405643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6="http://schemas.microsoft.com/office/drawing/2014/main" xmlns:a14="http://schemas.microsoft.com/office/drawing/2010/main"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a:extLst>
              <a:ext uri="{FF2B5EF4-FFF2-40B4-BE49-F238E27FC236}">
                <a16:creationId xmlns:a16="http://schemas.microsoft.com/office/drawing/2014/main" id="{51EDC175-5264-1F43-3212-F73C223B7434}"/>
              </a:ext>
            </a:extLst>
          </p:cNvPr>
          <p:cNvCxnSpPr/>
          <p:nvPr/>
        </p:nvCxnSpPr>
        <p:spPr>
          <a:xfrm flipV="1">
            <a:off x="2814221" y="2489322"/>
            <a:ext cx="0" cy="208625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a:extLst>
              <a:ext uri="{FF2B5EF4-FFF2-40B4-BE49-F238E27FC236}">
                <a16:creationId xmlns:a16="http://schemas.microsoft.com/office/drawing/2014/main" id="{04D57EFD-CEBD-A763-23D8-F5F08ACE4A06}"/>
              </a:ext>
            </a:extLst>
          </p:cNvPr>
          <p:cNvCxnSpPr>
            <a:cxnSpLocks/>
          </p:cNvCxnSpPr>
          <p:nvPr/>
        </p:nvCxnSpPr>
        <p:spPr>
          <a:xfrm>
            <a:off x="2814221" y="4575574"/>
            <a:ext cx="1564174"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9" name="Gerade Verbindung mit Pfeil 8">
            <a:extLst>
              <a:ext uri="{FF2B5EF4-FFF2-40B4-BE49-F238E27FC236}">
                <a16:creationId xmlns:a16="http://schemas.microsoft.com/office/drawing/2014/main" id="{8D3E03C6-0CD2-E849-BCE1-A1823AEA9E75}"/>
              </a:ext>
            </a:extLst>
          </p:cNvPr>
          <p:cNvCxnSpPr>
            <a:cxnSpLocks/>
          </p:cNvCxnSpPr>
          <p:nvPr/>
        </p:nvCxnSpPr>
        <p:spPr>
          <a:xfrm flipH="1">
            <a:off x="1653667" y="4575574"/>
            <a:ext cx="1160554" cy="49569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 name="Ellipse 12">
            <a:extLst>
              <a:ext uri="{FF2B5EF4-FFF2-40B4-BE49-F238E27FC236}">
                <a16:creationId xmlns:a16="http://schemas.microsoft.com/office/drawing/2014/main" id="{BF590DD8-051C-269C-11AD-E92A1DE88842}"/>
              </a:ext>
            </a:extLst>
          </p:cNvPr>
          <p:cNvSpPr/>
          <p:nvPr/>
        </p:nvSpPr>
        <p:spPr>
          <a:xfrm>
            <a:off x="3105436" y="2743322"/>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Königin</a:t>
            </a:r>
          </a:p>
        </p:txBody>
      </p:sp>
      <p:sp>
        <p:nvSpPr>
          <p:cNvPr id="14" name="Ellipse 13">
            <a:extLst>
              <a:ext uri="{FF2B5EF4-FFF2-40B4-BE49-F238E27FC236}">
                <a16:creationId xmlns:a16="http://schemas.microsoft.com/office/drawing/2014/main" id="{1A404A0C-8E9E-407B-C73C-9E56360D4303}"/>
              </a:ext>
            </a:extLst>
          </p:cNvPr>
          <p:cNvSpPr/>
          <p:nvPr/>
        </p:nvSpPr>
        <p:spPr>
          <a:xfrm>
            <a:off x="3493567" y="4375086"/>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Mann</a:t>
            </a:r>
          </a:p>
        </p:txBody>
      </p:sp>
      <p:sp>
        <p:nvSpPr>
          <p:cNvPr id="15" name="Ellipse 14">
            <a:extLst>
              <a:ext uri="{FF2B5EF4-FFF2-40B4-BE49-F238E27FC236}">
                <a16:creationId xmlns:a16="http://schemas.microsoft.com/office/drawing/2014/main" id="{EF20EA70-147C-3ABA-9A8C-23741B60C0CF}"/>
              </a:ext>
            </a:extLst>
          </p:cNvPr>
          <p:cNvSpPr/>
          <p:nvPr/>
        </p:nvSpPr>
        <p:spPr>
          <a:xfrm>
            <a:off x="2997459" y="3889012"/>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Frau</a:t>
            </a:r>
          </a:p>
        </p:txBody>
      </p:sp>
      <p:cxnSp>
        <p:nvCxnSpPr>
          <p:cNvPr id="16" name="Gerade Verbindung mit Pfeil 15">
            <a:extLst>
              <a:ext uri="{FF2B5EF4-FFF2-40B4-BE49-F238E27FC236}">
                <a16:creationId xmlns:a16="http://schemas.microsoft.com/office/drawing/2014/main" id="{C2739D3B-6CF0-AD65-88C3-21ACB1310221}"/>
              </a:ext>
            </a:extLst>
          </p:cNvPr>
          <p:cNvCxnSpPr>
            <a:cxnSpLocks/>
          </p:cNvCxnSpPr>
          <p:nvPr/>
        </p:nvCxnSpPr>
        <p:spPr>
          <a:xfrm flipH="1" flipV="1">
            <a:off x="3127272" y="4033727"/>
            <a:ext cx="352326" cy="341735"/>
          </a:xfrm>
          <a:prstGeom prst="straightConnector1">
            <a:avLst/>
          </a:prstGeom>
          <a:ln w="28575">
            <a:solidFill>
              <a:schemeClr val="accent1"/>
            </a:solidFill>
            <a:prstDash val="sysDash"/>
            <a:tailEnd type="triangle"/>
          </a:ln>
        </p:spPr>
        <p:style>
          <a:lnRef idx="1">
            <a:schemeClr val="dk1"/>
          </a:lnRef>
          <a:fillRef idx="0">
            <a:schemeClr val="dk1"/>
          </a:fillRef>
          <a:effectRef idx="0">
            <a:schemeClr val="dk1"/>
          </a:effectRef>
          <a:fontRef idx="minor">
            <a:schemeClr val="tx1"/>
          </a:fontRef>
        </p:style>
      </p:cxnSp>
      <p:sp>
        <p:nvSpPr>
          <p:cNvPr id="19" name="Ellipse 18">
            <a:extLst>
              <a:ext uri="{FF2B5EF4-FFF2-40B4-BE49-F238E27FC236}">
                <a16:creationId xmlns:a16="http://schemas.microsoft.com/office/drawing/2014/main" id="{70FC0A96-1CD3-011B-C67B-28B82625DD62}"/>
              </a:ext>
            </a:extLst>
          </p:cNvPr>
          <p:cNvSpPr/>
          <p:nvPr/>
        </p:nvSpPr>
        <p:spPr>
          <a:xfrm>
            <a:off x="3603730" y="3229396"/>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König</a:t>
            </a:r>
          </a:p>
        </p:txBody>
      </p:sp>
      <p:cxnSp>
        <p:nvCxnSpPr>
          <p:cNvPr id="20" name="Gerade Verbindung mit Pfeil 19">
            <a:extLst>
              <a:ext uri="{FF2B5EF4-FFF2-40B4-BE49-F238E27FC236}">
                <a16:creationId xmlns:a16="http://schemas.microsoft.com/office/drawing/2014/main" id="{D6A0291B-608E-7A8B-512C-C2F99C484E35}"/>
              </a:ext>
            </a:extLst>
          </p:cNvPr>
          <p:cNvCxnSpPr>
            <a:cxnSpLocks/>
          </p:cNvCxnSpPr>
          <p:nvPr/>
        </p:nvCxnSpPr>
        <p:spPr>
          <a:xfrm flipH="1" flipV="1">
            <a:off x="3237435" y="2888037"/>
            <a:ext cx="352326" cy="341735"/>
          </a:xfrm>
          <a:prstGeom prst="straightConnector1">
            <a:avLst/>
          </a:prstGeom>
          <a:ln w="28575">
            <a:solidFill>
              <a:schemeClr val="accent1"/>
            </a:solidFill>
            <a:prstDash val="sysDash"/>
            <a:tailEnd type="triangle"/>
          </a:ln>
        </p:spPr>
        <p:style>
          <a:lnRef idx="1">
            <a:schemeClr val="dk1"/>
          </a:lnRef>
          <a:fillRef idx="0">
            <a:schemeClr val="dk1"/>
          </a:fillRef>
          <a:effectRef idx="0">
            <a:schemeClr val="dk1"/>
          </a:effectRef>
          <a:fontRef idx="minor">
            <a:schemeClr val="tx1"/>
          </a:fontRef>
        </p:style>
      </p:cxnSp>
      <p:sp>
        <p:nvSpPr>
          <p:cNvPr id="21" name="Ellipse 20">
            <a:extLst>
              <a:ext uri="{FF2B5EF4-FFF2-40B4-BE49-F238E27FC236}">
                <a16:creationId xmlns:a16="http://schemas.microsoft.com/office/drawing/2014/main" id="{95935F58-8697-618F-7EEE-DE7A4B0950DA}"/>
              </a:ext>
            </a:extLst>
          </p:cNvPr>
          <p:cNvSpPr/>
          <p:nvPr/>
        </p:nvSpPr>
        <p:spPr>
          <a:xfrm>
            <a:off x="2396274" y="3553230"/>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r>
              <a:rPr lang="de-DE">
                <a:solidFill>
                  <a:schemeClr val="tx1">
                    <a:lumMod val="75000"/>
                    <a:lumOff val="25000"/>
                  </a:schemeClr>
                </a:solidFill>
              </a:rPr>
              <a:t>Haus</a:t>
            </a:r>
          </a:p>
        </p:txBody>
      </p:sp>
      <p:sp>
        <p:nvSpPr>
          <p:cNvPr id="22" name="Ellipse 21">
            <a:extLst>
              <a:ext uri="{FF2B5EF4-FFF2-40B4-BE49-F238E27FC236}">
                <a16:creationId xmlns:a16="http://schemas.microsoft.com/office/drawing/2014/main" id="{52BBBABD-DBF9-9AEB-A491-D1F259A55A36}"/>
              </a:ext>
            </a:extLst>
          </p:cNvPr>
          <p:cNvSpPr/>
          <p:nvPr/>
        </p:nvSpPr>
        <p:spPr>
          <a:xfrm>
            <a:off x="2541635" y="3651600"/>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endParaRPr lang="de-DE">
              <a:solidFill>
                <a:schemeClr val="tx1">
                  <a:lumMod val="75000"/>
                  <a:lumOff val="25000"/>
                </a:schemeClr>
              </a:solidFill>
            </a:endParaRPr>
          </a:p>
          <a:p>
            <a:pPr algn="r"/>
            <a:r>
              <a:rPr lang="de-DE">
                <a:solidFill>
                  <a:schemeClr val="tx1">
                    <a:lumMod val="75000"/>
                    <a:lumOff val="25000"/>
                  </a:schemeClr>
                </a:solidFill>
              </a:rPr>
              <a:t>Anwesen</a:t>
            </a:r>
          </a:p>
        </p:txBody>
      </p:sp>
      <p:sp>
        <p:nvSpPr>
          <p:cNvPr id="23" name="Ellipse 22">
            <a:extLst>
              <a:ext uri="{FF2B5EF4-FFF2-40B4-BE49-F238E27FC236}">
                <a16:creationId xmlns:a16="http://schemas.microsoft.com/office/drawing/2014/main" id="{73079756-E861-8413-4DFE-B5169C882CB7}"/>
              </a:ext>
            </a:extLst>
          </p:cNvPr>
          <p:cNvSpPr/>
          <p:nvPr/>
        </p:nvSpPr>
        <p:spPr>
          <a:xfrm>
            <a:off x="2508669" y="3400449"/>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r>
              <a:rPr lang="de-DE">
                <a:solidFill>
                  <a:schemeClr val="tx1">
                    <a:lumMod val="75000"/>
                    <a:lumOff val="25000"/>
                  </a:schemeClr>
                </a:solidFill>
              </a:rPr>
              <a:t>Gebäude</a:t>
            </a:r>
          </a:p>
          <a:p>
            <a:pPr algn="r"/>
            <a:endParaRPr lang="de-DE">
              <a:solidFill>
                <a:schemeClr val="tx1">
                  <a:lumMod val="75000"/>
                  <a:lumOff val="25000"/>
                </a:schemeClr>
              </a:solidFill>
            </a:endParaRPr>
          </a:p>
        </p:txBody>
      </p:sp>
      <p:sp>
        <p:nvSpPr>
          <p:cNvPr id="2" name="Titel 1">
            <a:extLst>
              <a:ext uri="{FF2B5EF4-FFF2-40B4-BE49-F238E27FC236}">
                <a16:creationId xmlns:a16="http://schemas.microsoft.com/office/drawing/2014/main" id="{6D5F0F6A-1C51-AD7B-9A69-9EC5B1B7E37E}"/>
              </a:ext>
            </a:extLst>
          </p:cNvPr>
          <p:cNvSpPr>
            <a:spLocks noGrp="1"/>
          </p:cNvSpPr>
          <p:nvPr>
            <p:ph type="title"/>
          </p:nvPr>
        </p:nvSpPr>
        <p:spPr/>
        <p:txBody>
          <a:bodyPr/>
          <a:lstStyle/>
          <a:p>
            <a:r>
              <a:rPr lang="de-DE"/>
              <a:t>Wörter im semantischen Raum</a:t>
            </a:r>
          </a:p>
        </p:txBody>
      </p:sp>
      <p:sp>
        <p:nvSpPr>
          <p:cNvPr id="4" name="Textfeld 3">
            <a:extLst>
              <a:ext uri="{FF2B5EF4-FFF2-40B4-BE49-F238E27FC236}">
                <a16:creationId xmlns:a16="http://schemas.microsoft.com/office/drawing/2014/main" id="{B7525D4B-BA8F-FCCD-3528-237E012FA0C8}"/>
              </a:ext>
            </a:extLst>
          </p:cNvPr>
          <p:cNvSpPr txBox="1"/>
          <p:nvPr/>
        </p:nvSpPr>
        <p:spPr>
          <a:xfrm>
            <a:off x="5771662" y="1536830"/>
            <a:ext cx="4899295" cy="4493538"/>
          </a:xfrm>
          <a:prstGeom prst="rect">
            <a:avLst/>
          </a:prstGeom>
          <a:noFill/>
        </p:spPr>
        <p:txBody>
          <a:bodyPr wrap="square" rtlCol="0">
            <a:spAutoFit/>
          </a:bodyPr>
          <a:lstStyle/>
          <a:p>
            <a:pPr>
              <a:spcAft>
                <a:spcPts val="1200"/>
              </a:spcAft>
            </a:pPr>
            <a:r>
              <a:rPr lang="de-DE" b="1"/>
              <a:t>Beobachtungen an Word2Vec</a:t>
            </a:r>
          </a:p>
          <a:p>
            <a:pPr marL="285750" indent="-285750">
              <a:spcAft>
                <a:spcPts val="1200"/>
              </a:spcAft>
              <a:buFont typeface="Arial" panose="020B0604020202020204" pitchFamily="34" charset="0"/>
              <a:buChar char="•"/>
            </a:pPr>
            <a:r>
              <a:rPr lang="de-DE"/>
              <a:t>Wörter mit ähnlicher Bedeutung liegen nach dem Training oft nahe beieinander</a:t>
            </a:r>
          </a:p>
          <a:p>
            <a:pPr marL="285750" indent="-285750">
              <a:spcAft>
                <a:spcPts val="1200"/>
              </a:spcAft>
              <a:buFont typeface="Arial" panose="020B0604020202020204" pitchFamily="34" charset="0"/>
              <a:buChar char="•"/>
            </a:pPr>
            <a:r>
              <a:rPr lang="de-DE"/>
              <a:t>Die Geometrie der Einbettung spiegelt manchmal Bedeutungszusammenhänge wieder</a:t>
            </a:r>
          </a:p>
          <a:p>
            <a:pPr>
              <a:spcAft>
                <a:spcPts val="1200"/>
              </a:spcAft>
            </a:pPr>
            <a:r>
              <a:rPr lang="de-DE" b="1"/>
              <a:t>Aber:</a:t>
            </a:r>
          </a:p>
          <a:p>
            <a:pPr marL="285750" indent="-285750">
              <a:spcAft>
                <a:spcPts val="1200"/>
              </a:spcAft>
              <a:buFont typeface="Arial" panose="020B0604020202020204" pitchFamily="34" charset="0"/>
              <a:buChar char="•"/>
            </a:pPr>
            <a:r>
              <a:rPr lang="de-DE"/>
              <a:t>Wörter können mehrere unterschiedliche Bedeutungen haben</a:t>
            </a:r>
          </a:p>
          <a:p>
            <a:pPr>
              <a:spcAft>
                <a:spcPts val="1200"/>
              </a:spcAft>
            </a:pPr>
            <a:r>
              <a:rPr lang="de-DE"/>
              <a:t>	(z.B. Schachkönig vs. Monarch)</a:t>
            </a:r>
          </a:p>
          <a:p>
            <a:pPr marL="285750" indent="-285750">
              <a:spcAft>
                <a:spcPts val="1200"/>
              </a:spcAft>
              <a:buFont typeface="Arial" panose="020B0604020202020204" pitchFamily="34" charset="0"/>
              <a:buChar char="•"/>
            </a:pPr>
            <a:r>
              <a:rPr lang="de-DE"/>
              <a:t>Manche Bedeutung erschließt sich erst aus der Kombination von Wörtern</a:t>
            </a:r>
          </a:p>
          <a:p>
            <a:pPr>
              <a:spcAft>
                <a:spcPts val="1200"/>
              </a:spcAft>
            </a:pPr>
            <a:r>
              <a:rPr lang="de-DE"/>
              <a:t>	(z.B. „die Schule“ vs. „eine Schule“)</a:t>
            </a:r>
          </a:p>
        </p:txBody>
      </p:sp>
    </p:spTree>
    <p:extLst>
      <p:ext uri="{BB962C8B-B14F-4D97-AF65-F5344CB8AC3E}">
        <p14:creationId xmlns:p14="http://schemas.microsoft.com/office/powerpoint/2010/main" val="3961133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91D756-02DE-0826-D6D1-C4386F640850}"/>
              </a:ext>
            </a:extLst>
          </p:cNvPr>
          <p:cNvSpPr>
            <a:spLocks noGrp="1"/>
          </p:cNvSpPr>
          <p:nvPr>
            <p:ph type="title"/>
          </p:nvPr>
        </p:nvSpPr>
        <p:spPr/>
        <p:txBody>
          <a:bodyPr/>
          <a:lstStyle/>
          <a:p>
            <a:r>
              <a:rPr lang="de-DE"/>
              <a:t>Der Aufmerksamkeits-Mechanismus</a:t>
            </a:r>
          </a:p>
        </p:txBody>
      </p:sp>
      <p:grpSp>
        <p:nvGrpSpPr>
          <p:cNvPr id="38" name="Gruppieren 37">
            <a:extLst>
              <a:ext uri="{FF2B5EF4-FFF2-40B4-BE49-F238E27FC236}">
                <a16:creationId xmlns:a16="http://schemas.microsoft.com/office/drawing/2014/main" id="{85E2B05D-D580-A941-DB22-B57C4AF27C96}"/>
              </a:ext>
            </a:extLst>
          </p:cNvPr>
          <p:cNvGrpSpPr/>
          <p:nvPr/>
        </p:nvGrpSpPr>
        <p:grpSpPr>
          <a:xfrm>
            <a:off x="2191386" y="1917577"/>
            <a:ext cx="7663338" cy="3676678"/>
            <a:chOff x="2431083" y="2462390"/>
            <a:chExt cx="6406576" cy="3073715"/>
          </a:xfrm>
        </p:grpSpPr>
        <p:cxnSp>
          <p:nvCxnSpPr>
            <p:cNvPr id="4" name="Gerade Verbindung mit Pfeil 3">
              <a:extLst>
                <a:ext uri="{FF2B5EF4-FFF2-40B4-BE49-F238E27FC236}">
                  <a16:creationId xmlns:a16="http://schemas.microsoft.com/office/drawing/2014/main" id="{83E66DD2-21DA-B8F0-BF1B-C238E81011F7}"/>
                </a:ext>
              </a:extLst>
            </p:cNvPr>
            <p:cNvCxnSpPr/>
            <p:nvPr/>
          </p:nvCxnSpPr>
          <p:spPr>
            <a:xfrm flipV="1">
              <a:off x="2661956" y="2689934"/>
              <a:ext cx="0" cy="208625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 name="Gerade Verbindung mit Pfeil 4">
              <a:extLst>
                <a:ext uri="{FF2B5EF4-FFF2-40B4-BE49-F238E27FC236}">
                  <a16:creationId xmlns:a16="http://schemas.microsoft.com/office/drawing/2014/main" id="{007A91F3-BAE5-B054-ABBA-F5A55A1E3096}"/>
                </a:ext>
              </a:extLst>
            </p:cNvPr>
            <p:cNvCxnSpPr>
              <a:cxnSpLocks/>
            </p:cNvCxnSpPr>
            <p:nvPr/>
          </p:nvCxnSpPr>
          <p:spPr>
            <a:xfrm>
              <a:off x="2661956" y="4776186"/>
              <a:ext cx="1564174"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a:extLst>
                <a:ext uri="{FF2B5EF4-FFF2-40B4-BE49-F238E27FC236}">
                  <a16:creationId xmlns:a16="http://schemas.microsoft.com/office/drawing/2014/main" id="{ECBE6841-00E5-16D8-CC16-D0DDD64C0EEC}"/>
                </a:ext>
              </a:extLst>
            </p:cNvPr>
            <p:cNvCxnSpPr>
              <a:cxnSpLocks/>
            </p:cNvCxnSpPr>
            <p:nvPr/>
          </p:nvCxnSpPr>
          <p:spPr>
            <a:xfrm flipH="1">
              <a:off x="2431083" y="4776186"/>
              <a:ext cx="230873"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 name="Ellipse 6">
              <a:extLst>
                <a:ext uri="{FF2B5EF4-FFF2-40B4-BE49-F238E27FC236}">
                  <a16:creationId xmlns:a16="http://schemas.microsoft.com/office/drawing/2014/main" id="{9F27FAD8-6319-1D3C-8714-323A960ADB21}"/>
                </a:ext>
              </a:extLst>
            </p:cNvPr>
            <p:cNvSpPr/>
            <p:nvPr/>
          </p:nvSpPr>
          <p:spPr>
            <a:xfrm>
              <a:off x="3290894" y="2890802"/>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Schule</a:t>
              </a:r>
            </a:p>
          </p:txBody>
        </p:sp>
        <p:cxnSp>
          <p:nvCxnSpPr>
            <p:cNvPr id="8" name="Gerade Verbindung mit Pfeil 7">
              <a:extLst>
                <a:ext uri="{FF2B5EF4-FFF2-40B4-BE49-F238E27FC236}">
                  <a16:creationId xmlns:a16="http://schemas.microsoft.com/office/drawing/2014/main" id="{A047477C-F3C7-7076-86BF-3A74296BF598}"/>
                </a:ext>
              </a:extLst>
            </p:cNvPr>
            <p:cNvCxnSpPr>
              <a:cxnSpLocks/>
            </p:cNvCxnSpPr>
            <p:nvPr/>
          </p:nvCxnSpPr>
          <p:spPr>
            <a:xfrm flipV="1">
              <a:off x="2696749" y="4188239"/>
              <a:ext cx="1705751" cy="564991"/>
            </a:xfrm>
            <a:prstGeom prst="straightConnector1">
              <a:avLst/>
            </a:prstGeom>
            <a:ln w="28575">
              <a:solidFill>
                <a:schemeClr val="accent1"/>
              </a:solidFill>
              <a:prstDash val="solid"/>
              <a:tailEnd type="triangle"/>
            </a:ln>
          </p:spPr>
          <p:style>
            <a:lnRef idx="1">
              <a:schemeClr val="dk1"/>
            </a:lnRef>
            <a:fillRef idx="0">
              <a:schemeClr val="dk1"/>
            </a:fillRef>
            <a:effectRef idx="0">
              <a:schemeClr val="dk1"/>
            </a:effectRef>
            <a:fontRef idx="minor">
              <a:schemeClr val="tx1"/>
            </a:fontRef>
          </p:style>
        </p:cxnSp>
        <p:sp>
          <p:nvSpPr>
            <p:cNvPr id="9" name="Textfeld 8">
              <a:extLst>
                <a:ext uri="{FF2B5EF4-FFF2-40B4-BE49-F238E27FC236}">
                  <a16:creationId xmlns:a16="http://schemas.microsoft.com/office/drawing/2014/main" id="{60F45B81-FF44-B2FC-38A4-114F48A664E9}"/>
                </a:ext>
              </a:extLst>
            </p:cNvPr>
            <p:cNvSpPr txBox="1"/>
            <p:nvPr/>
          </p:nvSpPr>
          <p:spPr>
            <a:xfrm>
              <a:off x="4720796" y="3900714"/>
              <a:ext cx="1217078" cy="523220"/>
            </a:xfrm>
            <a:prstGeom prst="rect">
              <a:avLst/>
            </a:prstGeom>
            <a:noFill/>
          </p:spPr>
          <p:txBody>
            <a:bodyPr wrap="square" rtlCol="0">
              <a:spAutoFit/>
            </a:bodyPr>
            <a:lstStyle/>
            <a:p>
              <a:r>
                <a:rPr lang="de-DE" sz="1400">
                  <a:solidFill>
                    <a:schemeClr val="accent1">
                      <a:lumMod val="75000"/>
                    </a:schemeClr>
                  </a:solidFill>
                </a:rPr>
                <a:t>Query-Vektor von „Schule“</a:t>
              </a:r>
            </a:p>
          </p:txBody>
        </p:sp>
        <p:cxnSp>
          <p:nvCxnSpPr>
            <p:cNvPr id="10" name="Gerade Verbindung mit Pfeil 9">
              <a:extLst>
                <a:ext uri="{FF2B5EF4-FFF2-40B4-BE49-F238E27FC236}">
                  <a16:creationId xmlns:a16="http://schemas.microsoft.com/office/drawing/2014/main" id="{B27A15CD-DD23-CA31-1794-A755CFC080A9}"/>
                </a:ext>
              </a:extLst>
            </p:cNvPr>
            <p:cNvCxnSpPr>
              <a:cxnSpLocks/>
            </p:cNvCxnSpPr>
            <p:nvPr/>
          </p:nvCxnSpPr>
          <p:spPr>
            <a:xfrm flipV="1">
              <a:off x="2681056" y="3026030"/>
              <a:ext cx="634529" cy="1732401"/>
            </a:xfrm>
            <a:prstGeom prst="straightConnector1">
              <a:avLst/>
            </a:pr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grpSp>
          <p:nvGrpSpPr>
            <p:cNvPr id="11" name="Gruppieren 10">
              <a:extLst>
                <a:ext uri="{FF2B5EF4-FFF2-40B4-BE49-F238E27FC236}">
                  <a16:creationId xmlns:a16="http://schemas.microsoft.com/office/drawing/2014/main" id="{E7B3936F-2229-D545-350B-336C4696239E}"/>
                </a:ext>
              </a:extLst>
            </p:cNvPr>
            <p:cNvGrpSpPr/>
            <p:nvPr/>
          </p:nvGrpSpPr>
          <p:grpSpPr>
            <a:xfrm>
              <a:off x="3422893" y="4279131"/>
              <a:ext cx="397339" cy="397339"/>
              <a:chOff x="5505276" y="3170469"/>
              <a:chExt cx="620073" cy="620073"/>
            </a:xfrm>
          </p:grpSpPr>
          <p:sp>
            <p:nvSpPr>
              <p:cNvPr id="12" name="Ellipse 11">
                <a:extLst>
                  <a:ext uri="{FF2B5EF4-FFF2-40B4-BE49-F238E27FC236}">
                    <a16:creationId xmlns:a16="http://schemas.microsoft.com/office/drawing/2014/main" id="{0A4A0922-1F5E-178B-AB37-77CCFD3FFC5D}"/>
                  </a:ext>
                </a:extLst>
              </p:cNvPr>
              <p:cNvSpPr/>
              <p:nvPr/>
            </p:nvSpPr>
            <p:spPr>
              <a:xfrm>
                <a:off x="5584054" y="3236012"/>
                <a:ext cx="443884" cy="46597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descr="Marke Fragezeichen mit einfarbiger Füllung">
                <a:extLst>
                  <a:ext uri="{FF2B5EF4-FFF2-40B4-BE49-F238E27FC236}">
                    <a16:creationId xmlns:a16="http://schemas.microsoft.com/office/drawing/2014/main" id="{B2316028-7615-A9AB-81E3-F42D5953B2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5276" y="3170469"/>
                <a:ext cx="620073" cy="620073"/>
              </a:xfrm>
              <a:prstGeom prst="rect">
                <a:avLst/>
              </a:prstGeom>
            </p:spPr>
          </p:pic>
        </p:grpSp>
        <p:cxnSp>
          <p:nvCxnSpPr>
            <p:cNvPr id="14" name="Gerade Verbindung mit Pfeil 13">
              <a:extLst>
                <a:ext uri="{FF2B5EF4-FFF2-40B4-BE49-F238E27FC236}">
                  <a16:creationId xmlns:a16="http://schemas.microsoft.com/office/drawing/2014/main" id="{A1BF4068-803F-8366-CD90-8964595745F1}"/>
                </a:ext>
              </a:extLst>
            </p:cNvPr>
            <p:cNvCxnSpPr>
              <a:cxnSpLocks/>
            </p:cNvCxnSpPr>
            <p:nvPr/>
          </p:nvCxnSpPr>
          <p:spPr>
            <a:xfrm flipV="1">
              <a:off x="2681056" y="3632269"/>
              <a:ext cx="1674470" cy="1119720"/>
            </a:xfrm>
            <a:prstGeom prst="straightConnector1">
              <a:avLst/>
            </a:prstGeom>
            <a:ln w="28575">
              <a:solidFill>
                <a:schemeClr val="accent6"/>
              </a:solidFill>
              <a:prstDash val="solid"/>
              <a:tailEnd type="triangle"/>
            </a:ln>
          </p:spPr>
          <p:style>
            <a:lnRef idx="1">
              <a:schemeClr val="dk1"/>
            </a:lnRef>
            <a:fillRef idx="0">
              <a:schemeClr val="dk1"/>
            </a:fillRef>
            <a:effectRef idx="0">
              <a:schemeClr val="dk1"/>
            </a:effectRef>
            <a:fontRef idx="minor">
              <a:schemeClr val="tx1"/>
            </a:fontRef>
          </p:style>
        </p:cxnSp>
        <p:sp>
          <p:nvSpPr>
            <p:cNvPr id="15" name="Textfeld 14">
              <a:extLst>
                <a:ext uri="{FF2B5EF4-FFF2-40B4-BE49-F238E27FC236}">
                  <a16:creationId xmlns:a16="http://schemas.microsoft.com/office/drawing/2014/main" id="{4F664F6C-09AD-9C00-6952-4EAAA3F5FF2E}"/>
                </a:ext>
              </a:extLst>
            </p:cNvPr>
            <p:cNvSpPr txBox="1"/>
            <p:nvPr/>
          </p:nvSpPr>
          <p:spPr>
            <a:xfrm>
              <a:off x="4733433" y="4596840"/>
              <a:ext cx="1217078" cy="523220"/>
            </a:xfrm>
            <a:prstGeom prst="rect">
              <a:avLst/>
            </a:prstGeom>
            <a:noFill/>
          </p:spPr>
          <p:txBody>
            <a:bodyPr wrap="square" rtlCol="0">
              <a:spAutoFit/>
            </a:bodyPr>
            <a:lstStyle/>
            <a:p>
              <a:r>
                <a:rPr lang="de-DE" sz="1400">
                  <a:solidFill>
                    <a:schemeClr val="accent6">
                      <a:lumMod val="75000"/>
                    </a:schemeClr>
                  </a:solidFill>
                </a:rPr>
                <a:t>Key-Vektor von „eine“</a:t>
              </a:r>
            </a:p>
          </p:txBody>
        </p:sp>
        <p:grpSp>
          <p:nvGrpSpPr>
            <p:cNvPr id="16" name="Gruppieren 15">
              <a:extLst>
                <a:ext uri="{FF2B5EF4-FFF2-40B4-BE49-F238E27FC236}">
                  <a16:creationId xmlns:a16="http://schemas.microsoft.com/office/drawing/2014/main" id="{04C0E3EE-F5D3-393F-4DD3-94EB9E03C36E}"/>
                </a:ext>
              </a:extLst>
            </p:cNvPr>
            <p:cNvGrpSpPr/>
            <p:nvPr/>
          </p:nvGrpSpPr>
          <p:grpSpPr>
            <a:xfrm>
              <a:off x="3507759" y="3905348"/>
              <a:ext cx="340659" cy="340659"/>
              <a:chOff x="6525087" y="2571217"/>
              <a:chExt cx="1087220" cy="1087220"/>
            </a:xfrm>
          </p:grpSpPr>
          <p:sp>
            <p:nvSpPr>
              <p:cNvPr id="17" name="Ellipse 16">
                <a:extLst>
                  <a:ext uri="{FF2B5EF4-FFF2-40B4-BE49-F238E27FC236}">
                    <a16:creationId xmlns:a16="http://schemas.microsoft.com/office/drawing/2014/main" id="{3B0B3681-7E06-FF54-2095-3F2E72F2FD90}"/>
                  </a:ext>
                </a:extLst>
              </p:cNvPr>
              <p:cNvSpPr/>
              <p:nvPr/>
            </p:nvSpPr>
            <p:spPr>
              <a:xfrm>
                <a:off x="6525087" y="2571217"/>
                <a:ext cx="1087220" cy="108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8" name="Grafik 17" descr="Schlüssel mit einfarbiger Füllung">
                <a:extLst>
                  <a:ext uri="{FF2B5EF4-FFF2-40B4-BE49-F238E27FC236}">
                    <a16:creationId xmlns:a16="http://schemas.microsoft.com/office/drawing/2014/main" id="{C34336D3-5720-C877-1C8B-F5D9D9B487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14604" y="2670847"/>
                <a:ext cx="908186" cy="908186"/>
              </a:xfrm>
              <a:prstGeom prst="rect">
                <a:avLst/>
              </a:prstGeom>
            </p:spPr>
          </p:pic>
        </p:grpSp>
        <p:cxnSp>
          <p:nvCxnSpPr>
            <p:cNvPr id="19" name="Gerade Verbindung mit Pfeil 18">
              <a:extLst>
                <a:ext uri="{FF2B5EF4-FFF2-40B4-BE49-F238E27FC236}">
                  <a16:creationId xmlns:a16="http://schemas.microsoft.com/office/drawing/2014/main" id="{E3171CB5-60B7-2E78-926A-F2CAD1768AB6}"/>
                </a:ext>
              </a:extLst>
            </p:cNvPr>
            <p:cNvCxnSpPr>
              <a:cxnSpLocks/>
            </p:cNvCxnSpPr>
            <p:nvPr/>
          </p:nvCxnSpPr>
          <p:spPr>
            <a:xfrm flipV="1">
              <a:off x="2669040" y="4630235"/>
              <a:ext cx="1906208" cy="141467"/>
            </a:xfrm>
            <a:prstGeom prst="straightConnector1">
              <a:avLst/>
            </a:prstGeom>
            <a:ln w="28575">
              <a:solidFill>
                <a:schemeClr val="accent6"/>
              </a:solidFill>
              <a:prstDash val="solid"/>
              <a:tailEnd type="triangle"/>
            </a:ln>
          </p:spPr>
          <p:style>
            <a:lnRef idx="1">
              <a:schemeClr val="dk1"/>
            </a:lnRef>
            <a:fillRef idx="0">
              <a:schemeClr val="dk1"/>
            </a:fillRef>
            <a:effectRef idx="0">
              <a:schemeClr val="dk1"/>
            </a:effectRef>
            <a:fontRef idx="minor">
              <a:schemeClr val="tx1"/>
            </a:fontRef>
          </p:style>
        </p:cxnSp>
        <p:grpSp>
          <p:nvGrpSpPr>
            <p:cNvPr id="20" name="Gruppieren 19">
              <a:extLst>
                <a:ext uri="{FF2B5EF4-FFF2-40B4-BE49-F238E27FC236}">
                  <a16:creationId xmlns:a16="http://schemas.microsoft.com/office/drawing/2014/main" id="{8D8B0B3C-3C74-E642-04F3-15CBC82EF953}"/>
                </a:ext>
              </a:extLst>
            </p:cNvPr>
            <p:cNvGrpSpPr/>
            <p:nvPr/>
          </p:nvGrpSpPr>
          <p:grpSpPr>
            <a:xfrm>
              <a:off x="3776910" y="4544060"/>
              <a:ext cx="340659" cy="340659"/>
              <a:chOff x="6525087" y="2571217"/>
              <a:chExt cx="1087220" cy="1087220"/>
            </a:xfrm>
          </p:grpSpPr>
          <p:sp>
            <p:nvSpPr>
              <p:cNvPr id="21" name="Ellipse 20">
                <a:extLst>
                  <a:ext uri="{FF2B5EF4-FFF2-40B4-BE49-F238E27FC236}">
                    <a16:creationId xmlns:a16="http://schemas.microsoft.com/office/drawing/2014/main" id="{8D1076A2-D7B4-1A65-8737-23687F1247CE}"/>
                  </a:ext>
                </a:extLst>
              </p:cNvPr>
              <p:cNvSpPr/>
              <p:nvPr/>
            </p:nvSpPr>
            <p:spPr>
              <a:xfrm>
                <a:off x="6525087" y="2571217"/>
                <a:ext cx="1087220" cy="108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2" name="Grafik 21" descr="Schlüssel mit einfarbiger Füllung">
                <a:extLst>
                  <a:ext uri="{FF2B5EF4-FFF2-40B4-BE49-F238E27FC236}">
                    <a16:creationId xmlns:a16="http://schemas.microsoft.com/office/drawing/2014/main" id="{5BCFDEE4-6066-E883-3E56-3FD86D3C9A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14604" y="2670847"/>
                <a:ext cx="908186" cy="908186"/>
              </a:xfrm>
              <a:prstGeom prst="rect">
                <a:avLst/>
              </a:prstGeom>
            </p:spPr>
          </p:pic>
        </p:grpSp>
        <p:sp>
          <p:nvSpPr>
            <p:cNvPr id="23" name="Textfeld 22">
              <a:extLst>
                <a:ext uri="{FF2B5EF4-FFF2-40B4-BE49-F238E27FC236}">
                  <a16:creationId xmlns:a16="http://schemas.microsoft.com/office/drawing/2014/main" id="{D13F8301-B339-103C-C0B8-C18F45E8B779}"/>
                </a:ext>
              </a:extLst>
            </p:cNvPr>
            <p:cNvSpPr txBox="1"/>
            <p:nvPr/>
          </p:nvSpPr>
          <p:spPr>
            <a:xfrm>
              <a:off x="4463439" y="3256923"/>
              <a:ext cx="1217078" cy="523220"/>
            </a:xfrm>
            <a:prstGeom prst="rect">
              <a:avLst/>
            </a:prstGeom>
            <a:noFill/>
          </p:spPr>
          <p:txBody>
            <a:bodyPr wrap="square" rtlCol="0">
              <a:spAutoFit/>
            </a:bodyPr>
            <a:lstStyle/>
            <a:p>
              <a:r>
                <a:rPr lang="de-DE" sz="1400">
                  <a:solidFill>
                    <a:schemeClr val="accent6">
                      <a:lumMod val="75000"/>
                    </a:schemeClr>
                  </a:solidFill>
                </a:rPr>
                <a:t>Key-Vektor von „die“</a:t>
              </a:r>
            </a:p>
          </p:txBody>
        </p:sp>
        <p:sp>
          <p:nvSpPr>
            <p:cNvPr id="24" name="Ellipse 23">
              <a:extLst>
                <a:ext uri="{FF2B5EF4-FFF2-40B4-BE49-F238E27FC236}">
                  <a16:creationId xmlns:a16="http://schemas.microsoft.com/office/drawing/2014/main" id="{6678283A-8960-9CCE-F2F9-9EB350F056B8}"/>
                </a:ext>
              </a:extLst>
            </p:cNvPr>
            <p:cNvSpPr/>
            <p:nvPr/>
          </p:nvSpPr>
          <p:spPr>
            <a:xfrm rot="4500000">
              <a:off x="3580263" y="3899517"/>
              <a:ext cx="1561022" cy="603682"/>
            </a:xfrm>
            <a:prstGeom prst="ellipse">
              <a:avLst/>
            </a:prstGeom>
            <a:noFill/>
            <a:ln w="285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a16="http://schemas.microsoft.com/office/drawing/2014/main" id="{D40A3CEE-9147-1363-973D-CCF6C31FEA4C}"/>
                </a:ext>
              </a:extLst>
            </p:cNvPr>
            <p:cNvSpPr txBox="1"/>
            <p:nvPr/>
          </p:nvSpPr>
          <p:spPr>
            <a:xfrm>
              <a:off x="3192405" y="3424049"/>
              <a:ext cx="1217078" cy="307777"/>
            </a:xfrm>
            <a:prstGeom prst="rect">
              <a:avLst/>
            </a:prstGeom>
            <a:noFill/>
          </p:spPr>
          <p:txBody>
            <a:bodyPr wrap="square" rtlCol="0">
              <a:spAutoFit/>
            </a:bodyPr>
            <a:lstStyle/>
            <a:p>
              <a:r>
                <a:rPr lang="de-DE" sz="1400">
                  <a:solidFill>
                    <a:schemeClr val="tx1">
                      <a:lumMod val="65000"/>
                      <a:lumOff val="35000"/>
                    </a:schemeClr>
                  </a:solidFill>
                </a:rPr>
                <a:t>Kopplung</a:t>
              </a:r>
            </a:p>
          </p:txBody>
        </p:sp>
        <p:cxnSp>
          <p:nvCxnSpPr>
            <p:cNvPr id="26" name="Gerade Verbindung mit Pfeil 25">
              <a:extLst>
                <a:ext uri="{FF2B5EF4-FFF2-40B4-BE49-F238E27FC236}">
                  <a16:creationId xmlns:a16="http://schemas.microsoft.com/office/drawing/2014/main" id="{AEDAAC7C-5715-FB4C-1C18-17937A20804A}"/>
                </a:ext>
              </a:extLst>
            </p:cNvPr>
            <p:cNvCxnSpPr/>
            <p:nvPr/>
          </p:nvCxnSpPr>
          <p:spPr>
            <a:xfrm flipV="1">
              <a:off x="6703158" y="2689934"/>
              <a:ext cx="0" cy="208625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AD95D3B5-18F1-73A2-6B78-016556F7A2A8}"/>
                </a:ext>
              </a:extLst>
            </p:cNvPr>
            <p:cNvCxnSpPr>
              <a:cxnSpLocks/>
            </p:cNvCxnSpPr>
            <p:nvPr/>
          </p:nvCxnSpPr>
          <p:spPr>
            <a:xfrm>
              <a:off x="6703158" y="4776186"/>
              <a:ext cx="1564174"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8" name="Gerade Verbindung mit Pfeil 27">
              <a:extLst>
                <a:ext uri="{FF2B5EF4-FFF2-40B4-BE49-F238E27FC236}">
                  <a16:creationId xmlns:a16="http://schemas.microsoft.com/office/drawing/2014/main" id="{45FDE749-19EA-6D75-188C-2B0C0844E1CE}"/>
                </a:ext>
              </a:extLst>
            </p:cNvPr>
            <p:cNvCxnSpPr>
              <a:cxnSpLocks/>
            </p:cNvCxnSpPr>
            <p:nvPr/>
          </p:nvCxnSpPr>
          <p:spPr>
            <a:xfrm flipH="1">
              <a:off x="6472285" y="4776186"/>
              <a:ext cx="230873"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9" name="Ellipse 28">
              <a:extLst>
                <a:ext uri="{FF2B5EF4-FFF2-40B4-BE49-F238E27FC236}">
                  <a16:creationId xmlns:a16="http://schemas.microsoft.com/office/drawing/2014/main" id="{7719EA3B-DB95-ADF7-CA30-83B759915154}"/>
                </a:ext>
              </a:extLst>
            </p:cNvPr>
            <p:cNvSpPr/>
            <p:nvPr/>
          </p:nvSpPr>
          <p:spPr>
            <a:xfrm>
              <a:off x="7321436" y="3108934"/>
              <a:ext cx="131999" cy="131999"/>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bg1">
                      <a:lumMod val="75000"/>
                    </a:schemeClr>
                  </a:solidFill>
                </a:rPr>
                <a:t>Schule</a:t>
              </a:r>
            </a:p>
          </p:txBody>
        </p:sp>
        <p:sp>
          <p:nvSpPr>
            <p:cNvPr id="30" name="Ellipse 29">
              <a:extLst>
                <a:ext uri="{FF2B5EF4-FFF2-40B4-BE49-F238E27FC236}">
                  <a16:creationId xmlns:a16="http://schemas.microsoft.com/office/drawing/2014/main" id="{834623FF-1BB7-0CAE-164D-83E130EDD95D}"/>
                </a:ext>
              </a:extLst>
            </p:cNvPr>
            <p:cNvSpPr/>
            <p:nvPr/>
          </p:nvSpPr>
          <p:spPr>
            <a:xfrm>
              <a:off x="6967514" y="2845753"/>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unbestimmte Schule</a:t>
              </a:r>
            </a:p>
          </p:txBody>
        </p:sp>
        <p:sp>
          <p:nvSpPr>
            <p:cNvPr id="31" name="Ellipse 30">
              <a:extLst>
                <a:ext uri="{FF2B5EF4-FFF2-40B4-BE49-F238E27FC236}">
                  <a16:creationId xmlns:a16="http://schemas.microsoft.com/office/drawing/2014/main" id="{5EB8DE1F-E444-7222-C968-1709A37F36E9}"/>
                </a:ext>
              </a:extLst>
            </p:cNvPr>
            <p:cNvSpPr/>
            <p:nvPr/>
          </p:nvSpPr>
          <p:spPr>
            <a:xfrm>
              <a:off x="7655819" y="3354217"/>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bestimmte Schule</a:t>
              </a:r>
            </a:p>
          </p:txBody>
        </p:sp>
        <p:cxnSp>
          <p:nvCxnSpPr>
            <p:cNvPr id="32" name="Gerade Verbindung mit Pfeil 31">
              <a:extLst>
                <a:ext uri="{FF2B5EF4-FFF2-40B4-BE49-F238E27FC236}">
                  <a16:creationId xmlns:a16="http://schemas.microsoft.com/office/drawing/2014/main" id="{6D146D85-2E89-B794-C048-03548AEB3FC5}"/>
                </a:ext>
              </a:extLst>
            </p:cNvPr>
            <p:cNvCxnSpPr>
              <a:cxnSpLocks/>
            </p:cNvCxnSpPr>
            <p:nvPr/>
          </p:nvCxnSpPr>
          <p:spPr>
            <a:xfrm flipH="1" flipV="1">
              <a:off x="7088933" y="2961375"/>
              <a:ext cx="221672" cy="147782"/>
            </a:xfrm>
            <a:prstGeom prst="straightConnector1">
              <a:avLst/>
            </a:prstGeom>
            <a:ln w="28575">
              <a:solidFill>
                <a:srgbClr val="FF0000"/>
              </a:solidFill>
              <a:prstDash val="sysDash"/>
              <a:tailEnd type="triangle"/>
            </a:ln>
          </p:spPr>
          <p:style>
            <a:lnRef idx="1">
              <a:schemeClr val="dk1"/>
            </a:lnRef>
            <a:fillRef idx="0">
              <a:schemeClr val="dk1"/>
            </a:fillRef>
            <a:effectRef idx="0">
              <a:schemeClr val="dk1"/>
            </a:effectRef>
            <a:fontRef idx="minor">
              <a:schemeClr val="tx1"/>
            </a:fontRef>
          </p:style>
        </p:cxnSp>
        <p:cxnSp>
          <p:nvCxnSpPr>
            <p:cNvPr id="33" name="Gerade Verbindung mit Pfeil 32">
              <a:extLst>
                <a:ext uri="{FF2B5EF4-FFF2-40B4-BE49-F238E27FC236}">
                  <a16:creationId xmlns:a16="http://schemas.microsoft.com/office/drawing/2014/main" id="{2B9B3E9A-8910-7869-281A-0C1D1AF97863}"/>
                </a:ext>
              </a:extLst>
            </p:cNvPr>
            <p:cNvCxnSpPr>
              <a:cxnSpLocks/>
            </p:cNvCxnSpPr>
            <p:nvPr/>
          </p:nvCxnSpPr>
          <p:spPr>
            <a:xfrm>
              <a:off x="7459981" y="3233606"/>
              <a:ext cx="192370" cy="143406"/>
            </a:xfrm>
            <a:prstGeom prst="straightConnector1">
              <a:avLst/>
            </a:prstGeom>
            <a:ln w="28575">
              <a:solidFill>
                <a:srgbClr val="FF0000"/>
              </a:solidFill>
              <a:prstDash val="sysDash"/>
              <a:tailEnd type="triangle"/>
            </a:ln>
          </p:spPr>
          <p:style>
            <a:lnRef idx="1">
              <a:schemeClr val="dk1"/>
            </a:lnRef>
            <a:fillRef idx="0">
              <a:schemeClr val="dk1"/>
            </a:fillRef>
            <a:effectRef idx="0">
              <a:schemeClr val="dk1"/>
            </a:effectRef>
            <a:fontRef idx="minor">
              <a:schemeClr val="tx1"/>
            </a:fontRef>
          </p:style>
        </p:cxnSp>
        <p:cxnSp>
          <p:nvCxnSpPr>
            <p:cNvPr id="34" name="Gerade Verbindung mit Pfeil 33">
              <a:extLst>
                <a:ext uri="{FF2B5EF4-FFF2-40B4-BE49-F238E27FC236}">
                  <a16:creationId xmlns:a16="http://schemas.microsoft.com/office/drawing/2014/main" id="{9A89696E-4D0A-C1EB-3279-103F84B01363}"/>
                </a:ext>
              </a:extLst>
            </p:cNvPr>
            <p:cNvCxnSpPr>
              <a:cxnSpLocks/>
            </p:cNvCxnSpPr>
            <p:nvPr/>
          </p:nvCxnSpPr>
          <p:spPr>
            <a:xfrm flipV="1">
              <a:off x="6732027" y="3515557"/>
              <a:ext cx="901851" cy="1236432"/>
            </a:xfrm>
            <a:prstGeom prst="straightConnector1">
              <a:avLst/>
            </a:pr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cxnSp>
          <p:nvCxnSpPr>
            <p:cNvPr id="35" name="Gerade Verbindung mit Pfeil 34">
              <a:extLst>
                <a:ext uri="{FF2B5EF4-FFF2-40B4-BE49-F238E27FC236}">
                  <a16:creationId xmlns:a16="http://schemas.microsoft.com/office/drawing/2014/main" id="{71FF62B1-2E1B-98FA-3EBF-0E98B7272E11}"/>
                </a:ext>
              </a:extLst>
            </p:cNvPr>
            <p:cNvCxnSpPr>
              <a:cxnSpLocks/>
              <a:endCxn id="30" idx="4"/>
            </p:cNvCxnSpPr>
            <p:nvPr/>
          </p:nvCxnSpPr>
          <p:spPr>
            <a:xfrm flipV="1">
              <a:off x="6732027" y="2977752"/>
              <a:ext cx="301487" cy="1774237"/>
            </a:xfrm>
            <a:prstGeom prst="straightConnector1">
              <a:avLst/>
            </a:pr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sp>
          <p:nvSpPr>
            <p:cNvPr id="36" name="Freihandform: Form 35">
              <a:extLst>
                <a:ext uri="{FF2B5EF4-FFF2-40B4-BE49-F238E27FC236}">
                  <a16:creationId xmlns:a16="http://schemas.microsoft.com/office/drawing/2014/main" id="{AF63BCC3-A01A-47E0-16A4-6A1DFE6B8FCC}"/>
                </a:ext>
              </a:extLst>
            </p:cNvPr>
            <p:cNvSpPr/>
            <p:nvPr/>
          </p:nvSpPr>
          <p:spPr>
            <a:xfrm>
              <a:off x="3472604" y="2462390"/>
              <a:ext cx="3362036" cy="425094"/>
            </a:xfrm>
            <a:custGeom>
              <a:avLst/>
              <a:gdLst>
                <a:gd name="connsiteX0" fmla="*/ 0 w 3528291"/>
                <a:gd name="connsiteY0" fmla="*/ 378912 h 425094"/>
                <a:gd name="connsiteX1" fmla="*/ 1634837 w 3528291"/>
                <a:gd name="connsiteY1" fmla="*/ 222 h 425094"/>
                <a:gd name="connsiteX2" fmla="*/ 3528291 w 3528291"/>
                <a:gd name="connsiteY2" fmla="*/ 425094 h 425094"/>
              </a:gdLst>
              <a:ahLst/>
              <a:cxnLst>
                <a:cxn ang="0">
                  <a:pos x="connsiteX0" y="connsiteY0"/>
                </a:cxn>
                <a:cxn ang="0">
                  <a:pos x="connsiteX1" y="connsiteY1"/>
                </a:cxn>
                <a:cxn ang="0">
                  <a:pos x="connsiteX2" y="connsiteY2"/>
                </a:cxn>
              </a:cxnLst>
              <a:rect l="l" t="t" r="r" b="b"/>
              <a:pathLst>
                <a:path w="3528291" h="425094">
                  <a:moveTo>
                    <a:pt x="0" y="378912"/>
                  </a:moveTo>
                  <a:cubicBezTo>
                    <a:pt x="523394" y="185718"/>
                    <a:pt x="1046789" y="-7475"/>
                    <a:pt x="1634837" y="222"/>
                  </a:cubicBezTo>
                  <a:cubicBezTo>
                    <a:pt x="2222885" y="7919"/>
                    <a:pt x="2875588" y="216506"/>
                    <a:pt x="3528291" y="425094"/>
                  </a:cubicBezTo>
                </a:path>
              </a:pathLst>
            </a:custGeom>
            <a:ln w="28575">
              <a:solidFill>
                <a:schemeClr val="bg1">
                  <a:lumMod val="65000"/>
                </a:schemeClr>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37" name="Textfeld 36">
              <a:extLst>
                <a:ext uri="{FF2B5EF4-FFF2-40B4-BE49-F238E27FC236}">
                  <a16:creationId xmlns:a16="http://schemas.microsoft.com/office/drawing/2014/main" id="{6B841D24-78BF-71A7-2E82-3B42D3DB3BA2}"/>
                </a:ext>
              </a:extLst>
            </p:cNvPr>
            <p:cNvSpPr txBox="1"/>
            <p:nvPr/>
          </p:nvSpPr>
          <p:spPr>
            <a:xfrm>
              <a:off x="2523375" y="5201612"/>
              <a:ext cx="6314284" cy="334493"/>
            </a:xfrm>
            <a:prstGeom prst="rect">
              <a:avLst/>
            </a:prstGeom>
            <a:noFill/>
          </p:spPr>
          <p:txBody>
            <a:bodyPr wrap="square" rtlCol="0">
              <a:spAutoFit/>
            </a:bodyPr>
            <a:lstStyle/>
            <a:p>
              <a:r>
                <a:rPr lang="de-DE" sz="2000"/>
                <a:t>Semantischer Raum		        			Kontextraum</a:t>
              </a:r>
            </a:p>
          </p:txBody>
        </p:sp>
      </p:grpSp>
    </p:spTree>
    <p:extLst>
      <p:ext uri="{BB962C8B-B14F-4D97-AF65-F5344CB8AC3E}">
        <p14:creationId xmlns:p14="http://schemas.microsoft.com/office/powerpoint/2010/main" val="106034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DF92E-396A-6C6F-CF36-8308823265C6}"/>
              </a:ext>
            </a:extLst>
          </p:cNvPr>
          <p:cNvSpPr>
            <a:spLocks noGrp="1"/>
          </p:cNvSpPr>
          <p:nvPr>
            <p:ph type="title"/>
          </p:nvPr>
        </p:nvSpPr>
        <p:spPr/>
        <p:txBody>
          <a:bodyPr/>
          <a:lstStyle/>
          <a:p>
            <a:r>
              <a:rPr lang="en-US"/>
              <a:t>Das Transformer-Modell</a:t>
            </a:r>
          </a:p>
        </p:txBody>
      </p:sp>
      <p:grpSp>
        <p:nvGrpSpPr>
          <p:cNvPr id="4" name="Gruppieren 3">
            <a:extLst>
              <a:ext uri="{FF2B5EF4-FFF2-40B4-BE49-F238E27FC236}">
                <a16:creationId xmlns:a16="http://schemas.microsoft.com/office/drawing/2014/main" id="{D3BC2BF9-320A-FBF4-15AC-F4AAAC715CA7}"/>
              </a:ext>
            </a:extLst>
          </p:cNvPr>
          <p:cNvGrpSpPr/>
          <p:nvPr/>
        </p:nvGrpSpPr>
        <p:grpSpPr>
          <a:xfrm>
            <a:off x="92365" y="1615736"/>
            <a:ext cx="11721474" cy="4556300"/>
            <a:chOff x="92365" y="811632"/>
            <a:chExt cx="11721474" cy="5114342"/>
          </a:xfrm>
        </p:grpSpPr>
        <p:cxnSp>
          <p:nvCxnSpPr>
            <p:cNvPr id="5" name="Gerade Verbindung mit Pfeil 4">
              <a:extLst>
                <a:ext uri="{FF2B5EF4-FFF2-40B4-BE49-F238E27FC236}">
                  <a16:creationId xmlns:a16="http://schemas.microsoft.com/office/drawing/2014/main" id="{F70F991E-1CDB-27C2-3FAD-B9FDB70726A6}"/>
                </a:ext>
              </a:extLst>
            </p:cNvPr>
            <p:cNvCxnSpPr>
              <a:cxnSpLocks/>
              <a:stCxn id="15" idx="0"/>
              <a:endCxn id="55" idx="2"/>
            </p:cNvCxnSpPr>
            <p:nvPr/>
          </p:nvCxnSpPr>
          <p:spPr>
            <a:xfrm flipV="1">
              <a:off x="7416799" y="1211742"/>
              <a:ext cx="0" cy="4314122"/>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929DFE32-1ECA-3D5E-5B99-7386DC47824D}"/>
                </a:ext>
              </a:extLst>
            </p:cNvPr>
            <p:cNvCxnSpPr>
              <a:cxnSpLocks/>
              <a:stCxn id="14" idx="0"/>
              <a:endCxn id="54" idx="2"/>
            </p:cNvCxnSpPr>
            <p:nvPr/>
          </p:nvCxnSpPr>
          <p:spPr>
            <a:xfrm flipV="1">
              <a:off x="5993342" y="1211742"/>
              <a:ext cx="0" cy="4314122"/>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CDD51A64-2819-1345-F842-977E8D62B846}"/>
                </a:ext>
              </a:extLst>
            </p:cNvPr>
            <p:cNvCxnSpPr>
              <a:cxnSpLocks/>
              <a:stCxn id="13" idx="0"/>
              <a:endCxn id="53" idx="2"/>
            </p:cNvCxnSpPr>
            <p:nvPr/>
          </p:nvCxnSpPr>
          <p:spPr>
            <a:xfrm flipV="1">
              <a:off x="4569885" y="1211742"/>
              <a:ext cx="0" cy="4314122"/>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AC8AFD3A-6D18-C527-29E9-C3842888419A}"/>
                </a:ext>
              </a:extLst>
            </p:cNvPr>
            <p:cNvCxnSpPr>
              <a:cxnSpLocks/>
              <a:stCxn id="12" idx="0"/>
              <a:endCxn id="52" idx="2"/>
            </p:cNvCxnSpPr>
            <p:nvPr/>
          </p:nvCxnSpPr>
          <p:spPr>
            <a:xfrm flipV="1">
              <a:off x="3147485" y="1211742"/>
              <a:ext cx="0" cy="4314122"/>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5F62279C-AB1A-CA7A-6223-6A241F710306}"/>
                </a:ext>
              </a:extLst>
            </p:cNvPr>
            <p:cNvSpPr txBox="1"/>
            <p:nvPr/>
          </p:nvSpPr>
          <p:spPr>
            <a:xfrm>
              <a:off x="92365" y="5525864"/>
              <a:ext cx="2380336" cy="338554"/>
            </a:xfrm>
            <a:prstGeom prst="rect">
              <a:avLst/>
            </a:prstGeom>
            <a:noFill/>
          </p:spPr>
          <p:txBody>
            <a:bodyPr wrap="square" rtlCol="0">
              <a:spAutoFit/>
            </a:bodyPr>
            <a:lstStyle/>
            <a:p>
              <a:pPr algn="r"/>
              <a:r>
                <a:rPr lang="de-DE" sz="1600">
                  <a:solidFill>
                    <a:schemeClr val="accent2">
                      <a:lumMod val="50000"/>
                    </a:schemeClr>
                  </a:solidFill>
                </a:rPr>
                <a:t>Eingabe</a:t>
              </a:r>
            </a:p>
          </p:txBody>
        </p:sp>
        <p:sp>
          <p:nvSpPr>
            <p:cNvPr id="10" name="Textfeld 9">
              <a:extLst>
                <a:ext uri="{FF2B5EF4-FFF2-40B4-BE49-F238E27FC236}">
                  <a16:creationId xmlns:a16="http://schemas.microsoft.com/office/drawing/2014/main" id="{8293E2B9-526A-BCD6-68F3-A38D2C6B7B85}"/>
                </a:ext>
              </a:extLst>
            </p:cNvPr>
            <p:cNvSpPr txBox="1"/>
            <p:nvPr/>
          </p:nvSpPr>
          <p:spPr>
            <a:xfrm>
              <a:off x="92365" y="4846248"/>
              <a:ext cx="2380336" cy="338554"/>
            </a:xfrm>
            <a:prstGeom prst="rect">
              <a:avLst/>
            </a:prstGeom>
            <a:noFill/>
          </p:spPr>
          <p:txBody>
            <a:bodyPr wrap="square" rtlCol="0">
              <a:spAutoFit/>
            </a:bodyPr>
            <a:lstStyle/>
            <a:p>
              <a:pPr algn="r"/>
              <a:r>
                <a:rPr lang="de-DE" sz="1600">
                  <a:solidFill>
                    <a:schemeClr val="accent4">
                      <a:lumMod val="50000"/>
                    </a:schemeClr>
                  </a:solidFill>
                </a:rPr>
                <a:t>Semantischer Raum</a:t>
              </a:r>
            </a:p>
          </p:txBody>
        </p:sp>
        <p:sp>
          <p:nvSpPr>
            <p:cNvPr id="11" name="Textfeld 10">
              <a:extLst>
                <a:ext uri="{FF2B5EF4-FFF2-40B4-BE49-F238E27FC236}">
                  <a16:creationId xmlns:a16="http://schemas.microsoft.com/office/drawing/2014/main" id="{C4873357-91EA-4D36-7E41-B8077C656734}"/>
                </a:ext>
              </a:extLst>
            </p:cNvPr>
            <p:cNvSpPr txBox="1"/>
            <p:nvPr/>
          </p:nvSpPr>
          <p:spPr>
            <a:xfrm>
              <a:off x="92365" y="4275382"/>
              <a:ext cx="2380336" cy="338554"/>
            </a:xfrm>
            <a:prstGeom prst="rect">
              <a:avLst/>
            </a:prstGeom>
            <a:noFill/>
          </p:spPr>
          <p:txBody>
            <a:bodyPr wrap="square" rtlCol="0">
              <a:spAutoFit/>
            </a:bodyPr>
            <a:lstStyle/>
            <a:p>
              <a:pPr algn="r"/>
              <a:r>
                <a:rPr lang="de-DE" sz="1600"/>
                <a:t>„Kontextraum“</a:t>
              </a:r>
            </a:p>
          </p:txBody>
        </p:sp>
        <p:sp>
          <p:nvSpPr>
            <p:cNvPr id="12" name="Rechteck 11">
              <a:extLst>
                <a:ext uri="{FF2B5EF4-FFF2-40B4-BE49-F238E27FC236}">
                  <a16:creationId xmlns:a16="http://schemas.microsoft.com/office/drawing/2014/main" id="{E0D47326-799B-5659-C459-6EF1E53908EB}"/>
                </a:ext>
              </a:extLst>
            </p:cNvPr>
            <p:cNvSpPr/>
            <p:nvPr/>
          </p:nvSpPr>
          <p:spPr>
            <a:xfrm>
              <a:off x="2510176" y="5525864"/>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„Mein“</a:t>
              </a:r>
            </a:p>
          </p:txBody>
        </p:sp>
        <p:sp>
          <p:nvSpPr>
            <p:cNvPr id="13" name="Rechteck 12">
              <a:extLst>
                <a:ext uri="{FF2B5EF4-FFF2-40B4-BE49-F238E27FC236}">
                  <a16:creationId xmlns:a16="http://schemas.microsoft.com/office/drawing/2014/main" id="{C79C4D1E-8FC5-9605-C10A-5565F2C01F15}"/>
                </a:ext>
              </a:extLst>
            </p:cNvPr>
            <p:cNvSpPr/>
            <p:nvPr/>
          </p:nvSpPr>
          <p:spPr>
            <a:xfrm>
              <a:off x="3932576" y="5525864"/>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„Haus“</a:t>
              </a:r>
            </a:p>
          </p:txBody>
        </p:sp>
        <p:sp>
          <p:nvSpPr>
            <p:cNvPr id="14" name="Rechteck 13">
              <a:extLst>
                <a:ext uri="{FF2B5EF4-FFF2-40B4-BE49-F238E27FC236}">
                  <a16:creationId xmlns:a16="http://schemas.microsoft.com/office/drawing/2014/main" id="{45320F24-E51F-5C3F-F4D5-9D52B16971D9}"/>
                </a:ext>
              </a:extLst>
            </p:cNvPr>
            <p:cNvSpPr/>
            <p:nvPr/>
          </p:nvSpPr>
          <p:spPr>
            <a:xfrm>
              <a:off x="5356033" y="5525864"/>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„wurde“</a:t>
              </a:r>
            </a:p>
          </p:txBody>
        </p:sp>
        <p:sp>
          <p:nvSpPr>
            <p:cNvPr id="15" name="Rechteck 14">
              <a:extLst>
                <a:ext uri="{FF2B5EF4-FFF2-40B4-BE49-F238E27FC236}">
                  <a16:creationId xmlns:a16="http://schemas.microsoft.com/office/drawing/2014/main" id="{63F4F821-3E86-68CA-085D-79F539DBC8E7}"/>
                </a:ext>
              </a:extLst>
            </p:cNvPr>
            <p:cNvSpPr/>
            <p:nvPr/>
          </p:nvSpPr>
          <p:spPr>
            <a:xfrm>
              <a:off x="6779490" y="5525864"/>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„gelb“</a:t>
              </a:r>
            </a:p>
          </p:txBody>
        </p:sp>
        <p:sp>
          <p:nvSpPr>
            <p:cNvPr id="16" name="Rechteck 15">
              <a:extLst>
                <a:ext uri="{FF2B5EF4-FFF2-40B4-BE49-F238E27FC236}">
                  <a16:creationId xmlns:a16="http://schemas.microsoft.com/office/drawing/2014/main" id="{74500E26-8C0C-5B9A-BF23-CAC214F61A4C}"/>
                </a:ext>
              </a:extLst>
            </p:cNvPr>
            <p:cNvSpPr/>
            <p:nvPr/>
          </p:nvSpPr>
          <p:spPr>
            <a:xfrm>
              <a:off x="6779490" y="4846248"/>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Die Farbe Gelb</a:t>
              </a:r>
            </a:p>
          </p:txBody>
        </p:sp>
        <p:sp>
          <p:nvSpPr>
            <p:cNvPr id="17" name="Rechteck 16">
              <a:extLst>
                <a:ext uri="{FF2B5EF4-FFF2-40B4-BE49-F238E27FC236}">
                  <a16:creationId xmlns:a16="http://schemas.microsoft.com/office/drawing/2014/main" id="{006EEB11-A8D1-9E74-975F-CA370D03B20E}"/>
                </a:ext>
              </a:extLst>
            </p:cNvPr>
            <p:cNvSpPr/>
            <p:nvPr/>
          </p:nvSpPr>
          <p:spPr>
            <a:xfrm>
              <a:off x="3932576" y="4846248"/>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ein Gebäude</a:t>
              </a:r>
            </a:p>
          </p:txBody>
        </p:sp>
        <p:sp>
          <p:nvSpPr>
            <p:cNvPr id="18" name="Rechteck 17">
              <a:extLst>
                <a:ext uri="{FF2B5EF4-FFF2-40B4-BE49-F238E27FC236}">
                  <a16:creationId xmlns:a16="http://schemas.microsoft.com/office/drawing/2014/main" id="{4B4264EC-0BA7-3C50-69CB-2450D4B97DB6}"/>
                </a:ext>
              </a:extLst>
            </p:cNvPr>
            <p:cNvSpPr/>
            <p:nvPr/>
          </p:nvSpPr>
          <p:spPr>
            <a:xfrm>
              <a:off x="2510176" y="4846248"/>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Mein</a:t>
              </a:r>
            </a:p>
          </p:txBody>
        </p:sp>
        <p:sp>
          <p:nvSpPr>
            <p:cNvPr id="19" name="Rechteck 18">
              <a:extLst>
                <a:ext uri="{FF2B5EF4-FFF2-40B4-BE49-F238E27FC236}">
                  <a16:creationId xmlns:a16="http://schemas.microsoft.com/office/drawing/2014/main" id="{05BC14A0-9537-D7D3-5DFE-780D1E0DB755}"/>
                </a:ext>
              </a:extLst>
            </p:cNvPr>
            <p:cNvSpPr/>
            <p:nvPr/>
          </p:nvSpPr>
          <p:spPr>
            <a:xfrm>
              <a:off x="5354976" y="4846248"/>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wurde</a:t>
              </a:r>
            </a:p>
          </p:txBody>
        </p:sp>
        <p:sp>
          <p:nvSpPr>
            <p:cNvPr id="20" name="Rechteck 19">
              <a:extLst>
                <a:ext uri="{FF2B5EF4-FFF2-40B4-BE49-F238E27FC236}">
                  <a16:creationId xmlns:a16="http://schemas.microsoft.com/office/drawing/2014/main" id="{66A5EE62-3040-925E-A679-4BC575C1692A}"/>
                </a:ext>
              </a:extLst>
            </p:cNvPr>
            <p:cNvSpPr/>
            <p:nvPr/>
          </p:nvSpPr>
          <p:spPr>
            <a:xfrm>
              <a:off x="6779490" y="4226232"/>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Gelb als Farbe eines Gebäudes</a:t>
              </a:r>
            </a:p>
          </p:txBody>
        </p:sp>
        <p:sp>
          <p:nvSpPr>
            <p:cNvPr id="21" name="Freihandform: Form 20">
              <a:extLst>
                <a:ext uri="{FF2B5EF4-FFF2-40B4-BE49-F238E27FC236}">
                  <a16:creationId xmlns:a16="http://schemas.microsoft.com/office/drawing/2014/main" id="{024B2649-8C1E-E1B9-E7B6-4917495B5FC6}"/>
                </a:ext>
              </a:extLst>
            </p:cNvPr>
            <p:cNvSpPr/>
            <p:nvPr/>
          </p:nvSpPr>
          <p:spPr>
            <a:xfrm>
              <a:off x="5142539" y="4626017"/>
              <a:ext cx="1766261" cy="223490"/>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277868" y="15393"/>
                    <a:pt x="2445894" y="372534"/>
                    <a:pt x="2840080" y="0"/>
                  </a:cubicBezTo>
                </a:path>
              </a:pathLst>
            </a:cu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22" name="Rechteck 21">
              <a:extLst>
                <a:ext uri="{FF2B5EF4-FFF2-40B4-BE49-F238E27FC236}">
                  <a16:creationId xmlns:a16="http://schemas.microsoft.com/office/drawing/2014/main" id="{7EC081BB-CF31-8736-A827-D7C43858891F}"/>
                </a:ext>
              </a:extLst>
            </p:cNvPr>
            <p:cNvSpPr/>
            <p:nvPr/>
          </p:nvSpPr>
          <p:spPr>
            <a:xfrm>
              <a:off x="2510176" y="4225907"/>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3" name="Rechteck 22">
              <a:extLst>
                <a:ext uri="{FF2B5EF4-FFF2-40B4-BE49-F238E27FC236}">
                  <a16:creationId xmlns:a16="http://schemas.microsoft.com/office/drawing/2014/main" id="{86D5FAFC-8FFC-64B4-A7F1-7E1E6B40B0B1}"/>
                </a:ext>
              </a:extLst>
            </p:cNvPr>
            <p:cNvSpPr/>
            <p:nvPr/>
          </p:nvSpPr>
          <p:spPr>
            <a:xfrm>
              <a:off x="3932576" y="4225907"/>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das Gebäude, das mir gehört</a:t>
              </a:r>
            </a:p>
          </p:txBody>
        </p:sp>
        <p:sp>
          <p:nvSpPr>
            <p:cNvPr id="24" name="Rechteck 23">
              <a:extLst>
                <a:ext uri="{FF2B5EF4-FFF2-40B4-BE49-F238E27FC236}">
                  <a16:creationId xmlns:a16="http://schemas.microsoft.com/office/drawing/2014/main" id="{B897F4D2-40C9-1AE8-B318-52631674BEE8}"/>
                </a:ext>
              </a:extLst>
            </p:cNvPr>
            <p:cNvSpPr/>
            <p:nvPr/>
          </p:nvSpPr>
          <p:spPr>
            <a:xfrm>
              <a:off x="5354976" y="4225907"/>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de-DE" sz="1050"/>
                <a:t>vergangene Wirkung auf ein Gebäude</a:t>
              </a:r>
            </a:p>
          </p:txBody>
        </p:sp>
        <p:sp>
          <p:nvSpPr>
            <p:cNvPr id="25" name="Textfeld 24">
              <a:extLst>
                <a:ext uri="{FF2B5EF4-FFF2-40B4-BE49-F238E27FC236}">
                  <a16:creationId xmlns:a16="http://schemas.microsoft.com/office/drawing/2014/main" id="{0DD04281-0E6A-8644-A207-B1B456C9DE8B}"/>
                </a:ext>
              </a:extLst>
            </p:cNvPr>
            <p:cNvSpPr txBox="1"/>
            <p:nvPr/>
          </p:nvSpPr>
          <p:spPr>
            <a:xfrm>
              <a:off x="9256422" y="5077651"/>
              <a:ext cx="2258391" cy="584775"/>
            </a:xfrm>
            <a:prstGeom prst="rect">
              <a:avLst/>
            </a:prstGeom>
            <a:noFill/>
          </p:spPr>
          <p:txBody>
            <a:bodyPr wrap="square" rtlCol="0">
              <a:spAutoFit/>
            </a:bodyPr>
            <a:lstStyle/>
            <a:p>
              <a:r>
                <a:rPr lang="de-DE" sz="1600"/>
                <a:t>Einbettung in semantischen Raum</a:t>
              </a:r>
            </a:p>
          </p:txBody>
        </p:sp>
        <p:sp>
          <p:nvSpPr>
            <p:cNvPr id="26" name="Rechteck 25">
              <a:extLst>
                <a:ext uri="{FF2B5EF4-FFF2-40B4-BE49-F238E27FC236}">
                  <a16:creationId xmlns:a16="http://schemas.microsoft.com/office/drawing/2014/main" id="{C6B0CC84-9EC6-4BD0-A701-BEB643D72AAA}"/>
                </a:ext>
              </a:extLst>
            </p:cNvPr>
            <p:cNvSpPr/>
            <p:nvPr/>
          </p:nvSpPr>
          <p:spPr>
            <a:xfrm>
              <a:off x="6779490" y="3616830"/>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Gelb als neue Farbe eines Gebäudes</a:t>
              </a:r>
            </a:p>
          </p:txBody>
        </p:sp>
        <p:sp>
          <p:nvSpPr>
            <p:cNvPr id="27" name="Rechteck 26">
              <a:extLst>
                <a:ext uri="{FF2B5EF4-FFF2-40B4-BE49-F238E27FC236}">
                  <a16:creationId xmlns:a16="http://schemas.microsoft.com/office/drawing/2014/main" id="{46D86521-1094-CB18-4A88-1397CEDC3C57}"/>
                </a:ext>
              </a:extLst>
            </p:cNvPr>
            <p:cNvSpPr/>
            <p:nvPr/>
          </p:nvSpPr>
          <p:spPr>
            <a:xfrm>
              <a:off x="2510176" y="3616505"/>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8" name="Rechteck 27">
              <a:extLst>
                <a:ext uri="{FF2B5EF4-FFF2-40B4-BE49-F238E27FC236}">
                  <a16:creationId xmlns:a16="http://schemas.microsoft.com/office/drawing/2014/main" id="{19142B20-00A5-DE4A-5670-E4A8960151C9}"/>
                </a:ext>
              </a:extLst>
            </p:cNvPr>
            <p:cNvSpPr/>
            <p:nvPr/>
          </p:nvSpPr>
          <p:spPr>
            <a:xfrm>
              <a:off x="3932576" y="3616505"/>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9" name="Rechteck 28">
              <a:extLst>
                <a:ext uri="{FF2B5EF4-FFF2-40B4-BE49-F238E27FC236}">
                  <a16:creationId xmlns:a16="http://schemas.microsoft.com/office/drawing/2014/main" id="{8771B91D-610B-41BA-2331-66A99B443307}"/>
                </a:ext>
              </a:extLst>
            </p:cNvPr>
            <p:cNvSpPr/>
            <p:nvPr/>
          </p:nvSpPr>
          <p:spPr>
            <a:xfrm>
              <a:off x="5354976" y="3616505"/>
              <a:ext cx="1274618" cy="400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0" name="Freihandform: Form 29">
              <a:extLst>
                <a:ext uri="{FF2B5EF4-FFF2-40B4-BE49-F238E27FC236}">
                  <a16:creationId xmlns:a16="http://schemas.microsoft.com/office/drawing/2014/main" id="{D4BF8488-564B-126F-D115-6996662EAF54}"/>
                </a:ext>
              </a:extLst>
            </p:cNvPr>
            <p:cNvSpPr/>
            <p:nvPr/>
          </p:nvSpPr>
          <p:spPr>
            <a:xfrm>
              <a:off x="6326910" y="4034763"/>
              <a:ext cx="517236" cy="195491"/>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277868" y="15393"/>
                    <a:pt x="2445894" y="372534"/>
                    <a:pt x="2840080" y="0"/>
                  </a:cubicBezTo>
                </a:path>
              </a:pathLst>
            </a:cu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31" name="Freihandform: Form 30">
              <a:extLst>
                <a:ext uri="{FF2B5EF4-FFF2-40B4-BE49-F238E27FC236}">
                  <a16:creationId xmlns:a16="http://schemas.microsoft.com/office/drawing/2014/main" id="{1BA3A2AB-D4CC-8A15-3A01-7381882B64E9}"/>
                </a:ext>
              </a:extLst>
            </p:cNvPr>
            <p:cNvSpPr/>
            <p:nvPr/>
          </p:nvSpPr>
          <p:spPr>
            <a:xfrm>
              <a:off x="5116945" y="4566743"/>
              <a:ext cx="500883" cy="279506"/>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1115811" y="108789"/>
                    <a:pt x="1503207" y="310270"/>
                    <a:pt x="2840080" y="0"/>
                  </a:cubicBezTo>
                </a:path>
              </a:pathLst>
            </a:cu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32" name="Rechteck 31">
              <a:extLst>
                <a:ext uri="{FF2B5EF4-FFF2-40B4-BE49-F238E27FC236}">
                  <a16:creationId xmlns:a16="http://schemas.microsoft.com/office/drawing/2014/main" id="{426853AB-FF18-C4D7-5BC3-FAA66962A2EF}"/>
                </a:ext>
              </a:extLst>
            </p:cNvPr>
            <p:cNvSpPr/>
            <p:nvPr/>
          </p:nvSpPr>
          <p:spPr>
            <a:xfrm>
              <a:off x="6779490" y="3337324"/>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33" name="Rechteck 32">
              <a:extLst>
                <a:ext uri="{FF2B5EF4-FFF2-40B4-BE49-F238E27FC236}">
                  <a16:creationId xmlns:a16="http://schemas.microsoft.com/office/drawing/2014/main" id="{8D13CC9E-4A19-08E2-3B5B-7A6D2007BC68}"/>
                </a:ext>
              </a:extLst>
            </p:cNvPr>
            <p:cNvSpPr/>
            <p:nvPr/>
          </p:nvSpPr>
          <p:spPr>
            <a:xfrm>
              <a:off x="2510176" y="333699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4" name="Rechteck 33">
              <a:extLst>
                <a:ext uri="{FF2B5EF4-FFF2-40B4-BE49-F238E27FC236}">
                  <a16:creationId xmlns:a16="http://schemas.microsoft.com/office/drawing/2014/main" id="{8DF05D09-28C6-BA84-49E0-8C01141A4874}"/>
                </a:ext>
              </a:extLst>
            </p:cNvPr>
            <p:cNvSpPr/>
            <p:nvPr/>
          </p:nvSpPr>
          <p:spPr>
            <a:xfrm>
              <a:off x="3932576" y="333699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5" name="Rechteck 34">
              <a:extLst>
                <a:ext uri="{FF2B5EF4-FFF2-40B4-BE49-F238E27FC236}">
                  <a16:creationId xmlns:a16="http://schemas.microsoft.com/office/drawing/2014/main" id="{1B597967-E87A-B40D-7BE9-77D113EC8CE7}"/>
                </a:ext>
              </a:extLst>
            </p:cNvPr>
            <p:cNvSpPr/>
            <p:nvPr/>
          </p:nvSpPr>
          <p:spPr>
            <a:xfrm>
              <a:off x="5354976" y="333699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6" name="Rechteck 35">
              <a:extLst>
                <a:ext uri="{FF2B5EF4-FFF2-40B4-BE49-F238E27FC236}">
                  <a16:creationId xmlns:a16="http://schemas.microsoft.com/office/drawing/2014/main" id="{D1D8E534-90B9-C4ED-2E02-13B6988D7588}"/>
                </a:ext>
              </a:extLst>
            </p:cNvPr>
            <p:cNvSpPr/>
            <p:nvPr/>
          </p:nvSpPr>
          <p:spPr>
            <a:xfrm>
              <a:off x="6779490" y="3078706"/>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37" name="Rechteck 36">
              <a:extLst>
                <a:ext uri="{FF2B5EF4-FFF2-40B4-BE49-F238E27FC236}">
                  <a16:creationId xmlns:a16="http://schemas.microsoft.com/office/drawing/2014/main" id="{AB0C95BE-0EBF-9014-BFA4-679A42875906}"/>
                </a:ext>
              </a:extLst>
            </p:cNvPr>
            <p:cNvSpPr/>
            <p:nvPr/>
          </p:nvSpPr>
          <p:spPr>
            <a:xfrm>
              <a:off x="2510176" y="3078381"/>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8" name="Rechteck 37">
              <a:extLst>
                <a:ext uri="{FF2B5EF4-FFF2-40B4-BE49-F238E27FC236}">
                  <a16:creationId xmlns:a16="http://schemas.microsoft.com/office/drawing/2014/main" id="{20807DC8-DF1C-85FF-D16D-0C7177200D5E}"/>
                </a:ext>
              </a:extLst>
            </p:cNvPr>
            <p:cNvSpPr/>
            <p:nvPr/>
          </p:nvSpPr>
          <p:spPr>
            <a:xfrm>
              <a:off x="3932576" y="3078381"/>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9" name="Rechteck 38">
              <a:extLst>
                <a:ext uri="{FF2B5EF4-FFF2-40B4-BE49-F238E27FC236}">
                  <a16:creationId xmlns:a16="http://schemas.microsoft.com/office/drawing/2014/main" id="{4A780CA1-24CA-02D4-EC75-0B765BC1BCAF}"/>
                </a:ext>
              </a:extLst>
            </p:cNvPr>
            <p:cNvSpPr/>
            <p:nvPr/>
          </p:nvSpPr>
          <p:spPr>
            <a:xfrm>
              <a:off x="5354976" y="3078381"/>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0" name="Rechteck 39">
              <a:extLst>
                <a:ext uri="{FF2B5EF4-FFF2-40B4-BE49-F238E27FC236}">
                  <a16:creationId xmlns:a16="http://schemas.microsoft.com/office/drawing/2014/main" id="{C8275301-06F0-D3EF-CE27-819927BA42D8}"/>
                </a:ext>
              </a:extLst>
            </p:cNvPr>
            <p:cNvSpPr/>
            <p:nvPr/>
          </p:nvSpPr>
          <p:spPr>
            <a:xfrm>
              <a:off x="6779490" y="2828094"/>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1" name="Rechteck 40">
              <a:extLst>
                <a:ext uri="{FF2B5EF4-FFF2-40B4-BE49-F238E27FC236}">
                  <a16:creationId xmlns:a16="http://schemas.microsoft.com/office/drawing/2014/main" id="{8F918AD7-7818-1A6E-E6B9-17EFAC695288}"/>
                </a:ext>
              </a:extLst>
            </p:cNvPr>
            <p:cNvSpPr/>
            <p:nvPr/>
          </p:nvSpPr>
          <p:spPr>
            <a:xfrm>
              <a:off x="2510176" y="282776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2" name="Rechteck 41">
              <a:extLst>
                <a:ext uri="{FF2B5EF4-FFF2-40B4-BE49-F238E27FC236}">
                  <a16:creationId xmlns:a16="http://schemas.microsoft.com/office/drawing/2014/main" id="{CDE599ED-CFCE-5ACE-35E2-546938C515E9}"/>
                </a:ext>
              </a:extLst>
            </p:cNvPr>
            <p:cNvSpPr/>
            <p:nvPr/>
          </p:nvSpPr>
          <p:spPr>
            <a:xfrm>
              <a:off x="3932576" y="282776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3" name="Rechteck 42">
              <a:extLst>
                <a:ext uri="{FF2B5EF4-FFF2-40B4-BE49-F238E27FC236}">
                  <a16:creationId xmlns:a16="http://schemas.microsoft.com/office/drawing/2014/main" id="{B26098E8-E1B2-8916-E6AC-8EBD0B5777A5}"/>
                </a:ext>
              </a:extLst>
            </p:cNvPr>
            <p:cNvSpPr/>
            <p:nvPr/>
          </p:nvSpPr>
          <p:spPr>
            <a:xfrm>
              <a:off x="5354976" y="2827769"/>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4" name="Rechteck 43">
              <a:extLst>
                <a:ext uri="{FF2B5EF4-FFF2-40B4-BE49-F238E27FC236}">
                  <a16:creationId xmlns:a16="http://schemas.microsoft.com/office/drawing/2014/main" id="{D75C7A52-69CC-3DA3-68C3-0D09B1EA8C7D}"/>
                </a:ext>
              </a:extLst>
            </p:cNvPr>
            <p:cNvSpPr/>
            <p:nvPr/>
          </p:nvSpPr>
          <p:spPr>
            <a:xfrm>
              <a:off x="6779490" y="2551842"/>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5" name="Rechteck 44">
              <a:extLst>
                <a:ext uri="{FF2B5EF4-FFF2-40B4-BE49-F238E27FC236}">
                  <a16:creationId xmlns:a16="http://schemas.microsoft.com/office/drawing/2014/main" id="{6CEABC54-852C-685D-4675-B3CB3E444DFE}"/>
                </a:ext>
              </a:extLst>
            </p:cNvPr>
            <p:cNvSpPr/>
            <p:nvPr/>
          </p:nvSpPr>
          <p:spPr>
            <a:xfrm>
              <a:off x="2510176" y="255151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6" name="Rechteck 45">
              <a:extLst>
                <a:ext uri="{FF2B5EF4-FFF2-40B4-BE49-F238E27FC236}">
                  <a16:creationId xmlns:a16="http://schemas.microsoft.com/office/drawing/2014/main" id="{D7F9CD21-0745-7D77-5128-D71BA7AA8D9C}"/>
                </a:ext>
              </a:extLst>
            </p:cNvPr>
            <p:cNvSpPr/>
            <p:nvPr/>
          </p:nvSpPr>
          <p:spPr>
            <a:xfrm>
              <a:off x="3932576" y="255151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7" name="Rechteck 46">
              <a:extLst>
                <a:ext uri="{FF2B5EF4-FFF2-40B4-BE49-F238E27FC236}">
                  <a16:creationId xmlns:a16="http://schemas.microsoft.com/office/drawing/2014/main" id="{F7A4CB97-7510-78D9-9394-996476378A3F}"/>
                </a:ext>
              </a:extLst>
            </p:cNvPr>
            <p:cNvSpPr/>
            <p:nvPr/>
          </p:nvSpPr>
          <p:spPr>
            <a:xfrm>
              <a:off x="5354976" y="255151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8" name="Rechteck 47">
              <a:extLst>
                <a:ext uri="{FF2B5EF4-FFF2-40B4-BE49-F238E27FC236}">
                  <a16:creationId xmlns:a16="http://schemas.microsoft.com/office/drawing/2014/main" id="{E103E83F-07DC-7A8F-3342-AC3EA282E785}"/>
                </a:ext>
              </a:extLst>
            </p:cNvPr>
            <p:cNvSpPr/>
            <p:nvPr/>
          </p:nvSpPr>
          <p:spPr>
            <a:xfrm>
              <a:off x="6779490" y="2286968"/>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9" name="Rechteck 48">
              <a:extLst>
                <a:ext uri="{FF2B5EF4-FFF2-40B4-BE49-F238E27FC236}">
                  <a16:creationId xmlns:a16="http://schemas.microsoft.com/office/drawing/2014/main" id="{C5E24435-5E22-C3AF-DDDA-2673A55E78FB}"/>
                </a:ext>
              </a:extLst>
            </p:cNvPr>
            <p:cNvSpPr/>
            <p:nvPr/>
          </p:nvSpPr>
          <p:spPr>
            <a:xfrm>
              <a:off x="2510176" y="2286643"/>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0" name="Rechteck 49">
              <a:extLst>
                <a:ext uri="{FF2B5EF4-FFF2-40B4-BE49-F238E27FC236}">
                  <a16:creationId xmlns:a16="http://schemas.microsoft.com/office/drawing/2014/main" id="{43D58341-72C4-4FFE-6DE5-FCFAC2F9E7E4}"/>
                </a:ext>
              </a:extLst>
            </p:cNvPr>
            <p:cNvSpPr/>
            <p:nvPr/>
          </p:nvSpPr>
          <p:spPr>
            <a:xfrm>
              <a:off x="3932576" y="2286643"/>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1" name="Rechteck 50">
              <a:extLst>
                <a:ext uri="{FF2B5EF4-FFF2-40B4-BE49-F238E27FC236}">
                  <a16:creationId xmlns:a16="http://schemas.microsoft.com/office/drawing/2014/main" id="{5F21AC4F-E34C-1F7F-FEDB-4DE11BB97BA4}"/>
                </a:ext>
              </a:extLst>
            </p:cNvPr>
            <p:cNvSpPr/>
            <p:nvPr/>
          </p:nvSpPr>
          <p:spPr>
            <a:xfrm>
              <a:off x="5354976" y="2286643"/>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2" name="Rechteck 51">
              <a:extLst>
                <a:ext uri="{FF2B5EF4-FFF2-40B4-BE49-F238E27FC236}">
                  <a16:creationId xmlns:a16="http://schemas.microsoft.com/office/drawing/2014/main" id="{F9852565-D663-D77C-CD9C-3365B0DC59FB}"/>
                </a:ext>
              </a:extLst>
            </p:cNvPr>
            <p:cNvSpPr/>
            <p:nvPr/>
          </p:nvSpPr>
          <p:spPr>
            <a:xfrm>
              <a:off x="2510176" y="811632"/>
              <a:ext cx="1274618" cy="400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„Haus“</a:t>
              </a:r>
            </a:p>
          </p:txBody>
        </p:sp>
        <p:sp>
          <p:nvSpPr>
            <p:cNvPr id="53" name="Rechteck 52">
              <a:extLst>
                <a:ext uri="{FF2B5EF4-FFF2-40B4-BE49-F238E27FC236}">
                  <a16:creationId xmlns:a16="http://schemas.microsoft.com/office/drawing/2014/main" id="{E433516D-876C-88A1-8F14-77C08C25BC48}"/>
                </a:ext>
              </a:extLst>
            </p:cNvPr>
            <p:cNvSpPr/>
            <p:nvPr/>
          </p:nvSpPr>
          <p:spPr>
            <a:xfrm>
              <a:off x="3932576" y="811632"/>
              <a:ext cx="1274618" cy="400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„wurde“</a:t>
              </a:r>
            </a:p>
          </p:txBody>
        </p:sp>
        <p:sp>
          <p:nvSpPr>
            <p:cNvPr id="54" name="Rechteck 53">
              <a:extLst>
                <a:ext uri="{FF2B5EF4-FFF2-40B4-BE49-F238E27FC236}">
                  <a16:creationId xmlns:a16="http://schemas.microsoft.com/office/drawing/2014/main" id="{7B128B80-F20B-919F-5AE5-BA0089FDA6A5}"/>
                </a:ext>
              </a:extLst>
            </p:cNvPr>
            <p:cNvSpPr/>
            <p:nvPr/>
          </p:nvSpPr>
          <p:spPr>
            <a:xfrm>
              <a:off x="5356033" y="811632"/>
              <a:ext cx="1274618" cy="400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„gelb“</a:t>
              </a:r>
            </a:p>
          </p:txBody>
        </p:sp>
        <p:sp>
          <p:nvSpPr>
            <p:cNvPr id="55" name="Rechteck 54">
              <a:extLst>
                <a:ext uri="{FF2B5EF4-FFF2-40B4-BE49-F238E27FC236}">
                  <a16:creationId xmlns:a16="http://schemas.microsoft.com/office/drawing/2014/main" id="{D22F5C76-5047-2525-06D9-3289040088A6}"/>
                </a:ext>
              </a:extLst>
            </p:cNvPr>
            <p:cNvSpPr/>
            <p:nvPr/>
          </p:nvSpPr>
          <p:spPr>
            <a:xfrm>
              <a:off x="6779490" y="811632"/>
              <a:ext cx="1274618" cy="400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a:t>„gestrichen“</a:t>
              </a:r>
            </a:p>
          </p:txBody>
        </p:sp>
        <p:sp>
          <p:nvSpPr>
            <p:cNvPr id="56" name="Textfeld 55">
              <a:extLst>
                <a:ext uri="{FF2B5EF4-FFF2-40B4-BE49-F238E27FC236}">
                  <a16:creationId xmlns:a16="http://schemas.microsoft.com/office/drawing/2014/main" id="{B1CD1222-959C-2B05-E7C2-01FE28347076}"/>
                </a:ext>
              </a:extLst>
            </p:cNvPr>
            <p:cNvSpPr txBox="1"/>
            <p:nvPr/>
          </p:nvSpPr>
          <p:spPr>
            <a:xfrm>
              <a:off x="9256422" y="3857803"/>
              <a:ext cx="2557417" cy="584775"/>
            </a:xfrm>
            <a:prstGeom prst="rect">
              <a:avLst/>
            </a:prstGeom>
            <a:noFill/>
          </p:spPr>
          <p:txBody>
            <a:bodyPr wrap="square" rtlCol="0">
              <a:spAutoFit/>
            </a:bodyPr>
            <a:lstStyle/>
            <a:p>
              <a:r>
                <a:rPr lang="de-DE" sz="1600"/>
                <a:t>Transformation zu abstrakten Konzepten</a:t>
              </a:r>
            </a:p>
          </p:txBody>
        </p:sp>
        <p:sp>
          <p:nvSpPr>
            <p:cNvPr id="57" name="Textfeld 56">
              <a:extLst>
                <a:ext uri="{FF2B5EF4-FFF2-40B4-BE49-F238E27FC236}">
                  <a16:creationId xmlns:a16="http://schemas.microsoft.com/office/drawing/2014/main" id="{CEDD944B-8CE7-A5BB-1713-0CCB713B103D}"/>
                </a:ext>
              </a:extLst>
            </p:cNvPr>
            <p:cNvSpPr txBox="1"/>
            <p:nvPr/>
          </p:nvSpPr>
          <p:spPr>
            <a:xfrm>
              <a:off x="9256421" y="2663104"/>
              <a:ext cx="2557417" cy="584775"/>
            </a:xfrm>
            <a:prstGeom prst="rect">
              <a:avLst/>
            </a:prstGeom>
            <a:noFill/>
          </p:spPr>
          <p:txBody>
            <a:bodyPr wrap="square" rtlCol="0">
              <a:spAutoFit/>
            </a:bodyPr>
            <a:lstStyle/>
            <a:p>
              <a:r>
                <a:rPr lang="de-DE" sz="1600"/>
                <a:t>Vorhersage des Konzeptes des nächsten Wortes</a:t>
              </a:r>
            </a:p>
          </p:txBody>
        </p:sp>
        <p:sp>
          <p:nvSpPr>
            <p:cNvPr id="58" name="Textfeld 57">
              <a:extLst>
                <a:ext uri="{FF2B5EF4-FFF2-40B4-BE49-F238E27FC236}">
                  <a16:creationId xmlns:a16="http://schemas.microsoft.com/office/drawing/2014/main" id="{1FC23A51-5807-C8A7-2AD7-46743A82247F}"/>
                </a:ext>
              </a:extLst>
            </p:cNvPr>
            <p:cNvSpPr txBox="1"/>
            <p:nvPr/>
          </p:nvSpPr>
          <p:spPr>
            <a:xfrm>
              <a:off x="9256422" y="1682478"/>
              <a:ext cx="2557417" cy="830997"/>
            </a:xfrm>
            <a:prstGeom prst="rect">
              <a:avLst/>
            </a:prstGeom>
            <a:noFill/>
          </p:spPr>
          <p:txBody>
            <a:bodyPr wrap="square" rtlCol="0">
              <a:spAutoFit/>
            </a:bodyPr>
            <a:lstStyle/>
            <a:p>
              <a:r>
                <a:rPr lang="de-DE" sz="1600"/>
                <a:t>Rücktransformation zu einem Punkt im Semantischen Raum</a:t>
              </a:r>
            </a:p>
          </p:txBody>
        </p:sp>
        <p:sp>
          <p:nvSpPr>
            <p:cNvPr id="59" name="Textfeld 58">
              <a:extLst>
                <a:ext uri="{FF2B5EF4-FFF2-40B4-BE49-F238E27FC236}">
                  <a16:creationId xmlns:a16="http://schemas.microsoft.com/office/drawing/2014/main" id="{BBCC9390-5988-6ABD-7C00-60C174E9E0FE}"/>
                </a:ext>
              </a:extLst>
            </p:cNvPr>
            <p:cNvSpPr txBox="1"/>
            <p:nvPr/>
          </p:nvSpPr>
          <p:spPr>
            <a:xfrm>
              <a:off x="9256422" y="1085129"/>
              <a:ext cx="2557417" cy="584775"/>
            </a:xfrm>
            <a:prstGeom prst="rect">
              <a:avLst/>
            </a:prstGeom>
            <a:noFill/>
          </p:spPr>
          <p:txBody>
            <a:bodyPr wrap="square" rtlCol="0">
              <a:spAutoFit/>
            </a:bodyPr>
            <a:lstStyle/>
            <a:p>
              <a:r>
                <a:rPr lang="de-DE" sz="1600"/>
                <a:t>Rücktransformation zu einem konkreten Wort</a:t>
              </a:r>
            </a:p>
          </p:txBody>
        </p:sp>
        <p:sp>
          <p:nvSpPr>
            <p:cNvPr id="60" name="Rechteck 59">
              <a:extLst>
                <a:ext uri="{FF2B5EF4-FFF2-40B4-BE49-F238E27FC236}">
                  <a16:creationId xmlns:a16="http://schemas.microsoft.com/office/drawing/2014/main" id="{FFFCE1CD-7AB4-D8DB-8B1C-47A12C436489}"/>
                </a:ext>
              </a:extLst>
            </p:cNvPr>
            <p:cNvSpPr/>
            <p:nvPr/>
          </p:nvSpPr>
          <p:spPr>
            <a:xfrm>
              <a:off x="6779490" y="1503941"/>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vergangenes, passives Streichen</a:t>
              </a:r>
            </a:p>
          </p:txBody>
        </p:sp>
        <p:sp>
          <p:nvSpPr>
            <p:cNvPr id="61" name="Rechteck 60">
              <a:extLst>
                <a:ext uri="{FF2B5EF4-FFF2-40B4-BE49-F238E27FC236}">
                  <a16:creationId xmlns:a16="http://schemas.microsoft.com/office/drawing/2014/main" id="{7257F392-FE30-E464-24B1-743CFFBED0C7}"/>
                </a:ext>
              </a:extLst>
            </p:cNvPr>
            <p:cNvSpPr/>
            <p:nvPr/>
          </p:nvSpPr>
          <p:spPr>
            <a:xfrm>
              <a:off x="3932576" y="1503941"/>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2" name="Rechteck 61">
              <a:extLst>
                <a:ext uri="{FF2B5EF4-FFF2-40B4-BE49-F238E27FC236}">
                  <a16:creationId xmlns:a16="http://schemas.microsoft.com/office/drawing/2014/main" id="{BEE77E6C-71FB-08DA-2B9E-D571AFD973DB}"/>
                </a:ext>
              </a:extLst>
            </p:cNvPr>
            <p:cNvSpPr/>
            <p:nvPr/>
          </p:nvSpPr>
          <p:spPr>
            <a:xfrm>
              <a:off x="2510176" y="1503941"/>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3" name="Rechteck 62">
              <a:extLst>
                <a:ext uri="{FF2B5EF4-FFF2-40B4-BE49-F238E27FC236}">
                  <a16:creationId xmlns:a16="http://schemas.microsoft.com/office/drawing/2014/main" id="{C5AEBFBE-7118-F21E-CD11-676B0094B432}"/>
                </a:ext>
              </a:extLst>
            </p:cNvPr>
            <p:cNvSpPr/>
            <p:nvPr/>
          </p:nvSpPr>
          <p:spPr>
            <a:xfrm>
              <a:off x="5354976" y="1503941"/>
              <a:ext cx="1274618" cy="4001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4" name="Textfeld 63">
              <a:extLst>
                <a:ext uri="{FF2B5EF4-FFF2-40B4-BE49-F238E27FC236}">
                  <a16:creationId xmlns:a16="http://schemas.microsoft.com/office/drawing/2014/main" id="{B922E5A0-35B9-E79D-CF3E-40FA9025CEA6}"/>
                </a:ext>
              </a:extLst>
            </p:cNvPr>
            <p:cNvSpPr txBox="1"/>
            <p:nvPr/>
          </p:nvSpPr>
          <p:spPr>
            <a:xfrm>
              <a:off x="92365" y="3589839"/>
              <a:ext cx="2380336" cy="338554"/>
            </a:xfrm>
            <a:prstGeom prst="rect">
              <a:avLst/>
            </a:prstGeom>
            <a:noFill/>
          </p:spPr>
          <p:txBody>
            <a:bodyPr wrap="square" rtlCol="0">
              <a:spAutoFit/>
            </a:bodyPr>
            <a:lstStyle/>
            <a:p>
              <a:pPr algn="r"/>
              <a:r>
                <a:rPr lang="de-DE" sz="1600"/>
                <a:t>„2. Kontextraum“</a:t>
              </a:r>
            </a:p>
          </p:txBody>
        </p:sp>
        <p:sp>
          <p:nvSpPr>
            <p:cNvPr id="65" name="Textfeld 64">
              <a:extLst>
                <a:ext uri="{FF2B5EF4-FFF2-40B4-BE49-F238E27FC236}">
                  <a16:creationId xmlns:a16="http://schemas.microsoft.com/office/drawing/2014/main" id="{1103A985-2B80-9B9E-B2C7-CBADCA5A556D}"/>
                </a:ext>
              </a:extLst>
            </p:cNvPr>
            <p:cNvSpPr txBox="1"/>
            <p:nvPr/>
          </p:nvSpPr>
          <p:spPr>
            <a:xfrm>
              <a:off x="92365" y="1501689"/>
              <a:ext cx="2380336" cy="338554"/>
            </a:xfrm>
            <a:prstGeom prst="rect">
              <a:avLst/>
            </a:prstGeom>
            <a:noFill/>
          </p:spPr>
          <p:txBody>
            <a:bodyPr wrap="square" rtlCol="0">
              <a:spAutoFit/>
            </a:bodyPr>
            <a:lstStyle/>
            <a:p>
              <a:pPr algn="r"/>
              <a:r>
                <a:rPr lang="de-DE" sz="1600">
                  <a:solidFill>
                    <a:schemeClr val="accent4">
                      <a:lumMod val="50000"/>
                    </a:schemeClr>
                  </a:solidFill>
                </a:rPr>
                <a:t>Semantischer Raum</a:t>
              </a:r>
            </a:p>
          </p:txBody>
        </p:sp>
        <p:sp>
          <p:nvSpPr>
            <p:cNvPr id="66" name="Textfeld 65">
              <a:extLst>
                <a:ext uri="{FF2B5EF4-FFF2-40B4-BE49-F238E27FC236}">
                  <a16:creationId xmlns:a16="http://schemas.microsoft.com/office/drawing/2014/main" id="{D51280E3-E9AF-2465-8795-6419D330FEC5}"/>
                </a:ext>
              </a:extLst>
            </p:cNvPr>
            <p:cNvSpPr txBox="1"/>
            <p:nvPr/>
          </p:nvSpPr>
          <p:spPr>
            <a:xfrm>
              <a:off x="92365" y="816146"/>
              <a:ext cx="2380336" cy="338554"/>
            </a:xfrm>
            <a:prstGeom prst="rect">
              <a:avLst/>
            </a:prstGeom>
            <a:noFill/>
          </p:spPr>
          <p:txBody>
            <a:bodyPr wrap="square" rtlCol="0">
              <a:spAutoFit/>
            </a:bodyPr>
            <a:lstStyle/>
            <a:p>
              <a:pPr algn="r"/>
              <a:r>
                <a:rPr lang="de-DE" sz="1600">
                  <a:solidFill>
                    <a:schemeClr val="accent6">
                      <a:lumMod val="50000"/>
                    </a:schemeClr>
                  </a:solidFill>
                </a:rPr>
                <a:t>Ausgabe</a:t>
              </a:r>
            </a:p>
          </p:txBody>
        </p:sp>
        <p:sp>
          <p:nvSpPr>
            <p:cNvPr id="67" name="Rechteck 66">
              <a:extLst>
                <a:ext uri="{FF2B5EF4-FFF2-40B4-BE49-F238E27FC236}">
                  <a16:creationId xmlns:a16="http://schemas.microsoft.com/office/drawing/2014/main" id="{50D2F89E-9ED6-7544-6784-07DDCD3F5039}"/>
                </a:ext>
              </a:extLst>
            </p:cNvPr>
            <p:cNvSpPr/>
            <p:nvPr/>
          </p:nvSpPr>
          <p:spPr>
            <a:xfrm>
              <a:off x="6779490" y="2037032"/>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68" name="Rechteck 67">
              <a:extLst>
                <a:ext uri="{FF2B5EF4-FFF2-40B4-BE49-F238E27FC236}">
                  <a16:creationId xmlns:a16="http://schemas.microsoft.com/office/drawing/2014/main" id="{BA31928F-6007-F2F0-F78C-04608453D93C}"/>
                </a:ext>
              </a:extLst>
            </p:cNvPr>
            <p:cNvSpPr/>
            <p:nvPr/>
          </p:nvSpPr>
          <p:spPr>
            <a:xfrm>
              <a:off x="2510176" y="203670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9" name="Rechteck 68">
              <a:extLst>
                <a:ext uri="{FF2B5EF4-FFF2-40B4-BE49-F238E27FC236}">
                  <a16:creationId xmlns:a16="http://schemas.microsoft.com/office/drawing/2014/main" id="{152C2578-59E6-2BAD-78F4-E1CC234B3109}"/>
                </a:ext>
              </a:extLst>
            </p:cNvPr>
            <p:cNvSpPr/>
            <p:nvPr/>
          </p:nvSpPr>
          <p:spPr>
            <a:xfrm>
              <a:off x="3932576" y="203670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70" name="Rechteck 69">
              <a:extLst>
                <a:ext uri="{FF2B5EF4-FFF2-40B4-BE49-F238E27FC236}">
                  <a16:creationId xmlns:a16="http://schemas.microsoft.com/office/drawing/2014/main" id="{23750CFC-6D9A-EC3D-AA11-93610EF95667}"/>
                </a:ext>
              </a:extLst>
            </p:cNvPr>
            <p:cNvSpPr/>
            <p:nvPr/>
          </p:nvSpPr>
          <p:spPr>
            <a:xfrm>
              <a:off x="5354976" y="2036707"/>
              <a:ext cx="1274618" cy="1483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71" name="Sprechblase: rechteckig mit abgerundeten Ecken 70">
              <a:extLst>
                <a:ext uri="{FF2B5EF4-FFF2-40B4-BE49-F238E27FC236}">
                  <a16:creationId xmlns:a16="http://schemas.microsoft.com/office/drawing/2014/main" id="{D4034116-026F-B4A9-167F-3104468CAA86}"/>
                </a:ext>
              </a:extLst>
            </p:cNvPr>
            <p:cNvSpPr/>
            <p:nvPr/>
          </p:nvSpPr>
          <p:spPr>
            <a:xfrm>
              <a:off x="4172724" y="3817488"/>
              <a:ext cx="1366981" cy="261610"/>
            </a:xfrm>
            <a:prstGeom prst="wedgeRoundRectCallout">
              <a:avLst>
                <a:gd name="adj1" fmla="val 43962"/>
                <a:gd name="adj2" fmla="val 2681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solidFill>
                    <a:srgbClr val="FF0000"/>
                  </a:solidFill>
                </a:rPr>
                <a:t>Aufmerksamkeit</a:t>
              </a:r>
            </a:p>
          </p:txBody>
        </p:sp>
        <p:cxnSp>
          <p:nvCxnSpPr>
            <p:cNvPr id="72" name="Gerade Verbindung mit Pfeil 71">
              <a:extLst>
                <a:ext uri="{FF2B5EF4-FFF2-40B4-BE49-F238E27FC236}">
                  <a16:creationId xmlns:a16="http://schemas.microsoft.com/office/drawing/2014/main" id="{BA8DC16A-ADEE-6031-C20A-7F9E197E2216}"/>
                </a:ext>
              </a:extLst>
            </p:cNvPr>
            <p:cNvCxnSpPr>
              <a:cxnSpLocks/>
            </p:cNvCxnSpPr>
            <p:nvPr/>
          </p:nvCxnSpPr>
          <p:spPr>
            <a:xfrm flipV="1">
              <a:off x="8162830" y="1701744"/>
              <a:ext cx="0" cy="33572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4663CB0C-1FF7-A68F-777C-88D5F4CFF97B}"/>
                </a:ext>
              </a:extLst>
            </p:cNvPr>
            <p:cNvSpPr txBox="1"/>
            <p:nvPr/>
          </p:nvSpPr>
          <p:spPr>
            <a:xfrm rot="16200000">
              <a:off x="6468041" y="3136613"/>
              <a:ext cx="3968667" cy="584775"/>
            </a:xfrm>
            <a:prstGeom prst="rect">
              <a:avLst/>
            </a:prstGeom>
            <a:noFill/>
          </p:spPr>
          <p:txBody>
            <a:bodyPr wrap="square" rtlCol="0">
              <a:spAutoFit/>
            </a:bodyPr>
            <a:lstStyle/>
            <a:p>
              <a:pPr algn="ctr"/>
              <a:r>
                <a:rPr lang="de-DE" sz="1600"/>
                <a:t>Vielfache Wiederholung des Aufmerksamkeitsmechanismus</a:t>
              </a:r>
            </a:p>
          </p:txBody>
        </p:sp>
        <p:cxnSp>
          <p:nvCxnSpPr>
            <p:cNvPr id="74" name="Verbinder: gewinkelt 73">
              <a:extLst>
                <a:ext uri="{FF2B5EF4-FFF2-40B4-BE49-F238E27FC236}">
                  <a16:creationId xmlns:a16="http://schemas.microsoft.com/office/drawing/2014/main" id="{5FA8ABDD-AEA9-42BE-5623-49AE6D0E8FD7}"/>
                </a:ext>
              </a:extLst>
            </p:cNvPr>
            <p:cNvCxnSpPr>
              <a:cxnSpLocks/>
              <a:stCxn id="75" idx="3"/>
              <a:endCxn id="76" idx="3"/>
            </p:cNvCxnSpPr>
            <p:nvPr/>
          </p:nvCxnSpPr>
          <p:spPr>
            <a:xfrm flipV="1">
              <a:off x="8858201" y="5059000"/>
              <a:ext cx="12700" cy="635639"/>
            </a:xfrm>
            <a:prstGeom prst="bentConnector3">
              <a:avLst>
                <a:gd name="adj1" fmla="val 1872724"/>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hteck 74">
              <a:extLst>
                <a:ext uri="{FF2B5EF4-FFF2-40B4-BE49-F238E27FC236}">
                  <a16:creationId xmlns:a16="http://schemas.microsoft.com/office/drawing/2014/main" id="{0D56E8FD-89E7-2760-BA6C-E7A4C7899E42}"/>
                </a:ext>
              </a:extLst>
            </p:cNvPr>
            <p:cNvSpPr/>
            <p:nvPr/>
          </p:nvSpPr>
          <p:spPr>
            <a:xfrm>
              <a:off x="8692472" y="5602275"/>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a:extLst>
                <a:ext uri="{FF2B5EF4-FFF2-40B4-BE49-F238E27FC236}">
                  <a16:creationId xmlns:a16="http://schemas.microsoft.com/office/drawing/2014/main" id="{BDC8278E-D45D-AE7E-48CF-4F403CD1E091}"/>
                </a:ext>
              </a:extLst>
            </p:cNvPr>
            <p:cNvSpPr/>
            <p:nvPr/>
          </p:nvSpPr>
          <p:spPr>
            <a:xfrm>
              <a:off x="8692472" y="4966636"/>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2CA05029-0DA8-184C-FC63-2F27B7EFD8FD}"/>
                </a:ext>
              </a:extLst>
            </p:cNvPr>
            <p:cNvSpPr/>
            <p:nvPr/>
          </p:nvSpPr>
          <p:spPr>
            <a:xfrm>
              <a:off x="8692472" y="4743287"/>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a:extLst>
                <a:ext uri="{FF2B5EF4-FFF2-40B4-BE49-F238E27FC236}">
                  <a16:creationId xmlns:a16="http://schemas.microsoft.com/office/drawing/2014/main" id="{AE6F0221-0B45-41F9-E191-C861316BBC63}"/>
                </a:ext>
              </a:extLst>
            </p:cNvPr>
            <p:cNvSpPr/>
            <p:nvPr/>
          </p:nvSpPr>
          <p:spPr>
            <a:xfrm>
              <a:off x="8692472" y="3367468"/>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Verbinder: gewinkelt 78">
              <a:extLst>
                <a:ext uri="{FF2B5EF4-FFF2-40B4-BE49-F238E27FC236}">
                  <a16:creationId xmlns:a16="http://schemas.microsoft.com/office/drawing/2014/main" id="{EEE7B7FA-3994-4AF9-CD86-4AFA9A769EBA}"/>
                </a:ext>
              </a:extLst>
            </p:cNvPr>
            <p:cNvCxnSpPr>
              <a:cxnSpLocks/>
              <a:stCxn id="77" idx="3"/>
              <a:endCxn id="78" idx="3"/>
            </p:cNvCxnSpPr>
            <p:nvPr/>
          </p:nvCxnSpPr>
          <p:spPr>
            <a:xfrm flipV="1">
              <a:off x="8858201" y="3459832"/>
              <a:ext cx="12700" cy="1375819"/>
            </a:xfrm>
            <a:prstGeom prst="bentConnector3">
              <a:avLst>
                <a:gd name="adj1" fmla="val 180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Rechteck 79">
              <a:extLst>
                <a:ext uri="{FF2B5EF4-FFF2-40B4-BE49-F238E27FC236}">
                  <a16:creationId xmlns:a16="http://schemas.microsoft.com/office/drawing/2014/main" id="{5450A790-633E-B7F4-69A2-4DF532BF0AB6}"/>
                </a:ext>
              </a:extLst>
            </p:cNvPr>
            <p:cNvSpPr/>
            <p:nvPr/>
          </p:nvSpPr>
          <p:spPr>
            <a:xfrm>
              <a:off x="8692472" y="3265887"/>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Rechteck 80">
              <a:extLst>
                <a:ext uri="{FF2B5EF4-FFF2-40B4-BE49-F238E27FC236}">
                  <a16:creationId xmlns:a16="http://schemas.microsoft.com/office/drawing/2014/main" id="{A71F058D-6D33-302F-ADFE-4A6EBD86E6E5}"/>
                </a:ext>
              </a:extLst>
            </p:cNvPr>
            <p:cNvSpPr/>
            <p:nvPr/>
          </p:nvSpPr>
          <p:spPr>
            <a:xfrm>
              <a:off x="8692472" y="2408705"/>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Verbinder: gewinkelt 81">
              <a:extLst>
                <a:ext uri="{FF2B5EF4-FFF2-40B4-BE49-F238E27FC236}">
                  <a16:creationId xmlns:a16="http://schemas.microsoft.com/office/drawing/2014/main" id="{DF075A4D-9D57-CBCA-CEE4-37FEEAF93EC4}"/>
                </a:ext>
              </a:extLst>
            </p:cNvPr>
            <p:cNvCxnSpPr>
              <a:cxnSpLocks/>
              <a:stCxn id="80" idx="3"/>
              <a:endCxn id="81" idx="3"/>
            </p:cNvCxnSpPr>
            <p:nvPr/>
          </p:nvCxnSpPr>
          <p:spPr>
            <a:xfrm flipV="1">
              <a:off x="8858201" y="2501069"/>
              <a:ext cx="12700" cy="857182"/>
            </a:xfrm>
            <a:prstGeom prst="bentConnector3">
              <a:avLst>
                <a:gd name="adj1" fmla="val 180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Rechteck 82">
              <a:extLst>
                <a:ext uri="{FF2B5EF4-FFF2-40B4-BE49-F238E27FC236}">
                  <a16:creationId xmlns:a16="http://schemas.microsoft.com/office/drawing/2014/main" id="{615F8D4E-6F94-9967-840B-350D0797B1E7}"/>
                </a:ext>
              </a:extLst>
            </p:cNvPr>
            <p:cNvSpPr/>
            <p:nvPr/>
          </p:nvSpPr>
          <p:spPr>
            <a:xfrm>
              <a:off x="8692472" y="2331867"/>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83">
              <a:extLst>
                <a:ext uri="{FF2B5EF4-FFF2-40B4-BE49-F238E27FC236}">
                  <a16:creationId xmlns:a16="http://schemas.microsoft.com/office/drawing/2014/main" id="{3E5AC238-F520-7F0F-8092-5C0521FAC232}"/>
                </a:ext>
              </a:extLst>
            </p:cNvPr>
            <p:cNvSpPr/>
            <p:nvPr/>
          </p:nvSpPr>
          <p:spPr>
            <a:xfrm>
              <a:off x="8692472" y="1704778"/>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Verbinder: gewinkelt 84">
              <a:extLst>
                <a:ext uri="{FF2B5EF4-FFF2-40B4-BE49-F238E27FC236}">
                  <a16:creationId xmlns:a16="http://schemas.microsoft.com/office/drawing/2014/main" id="{5CEEBBDB-DED6-CF45-FDFF-2CE6D0588ED1}"/>
                </a:ext>
              </a:extLst>
            </p:cNvPr>
            <p:cNvCxnSpPr>
              <a:cxnSpLocks/>
              <a:stCxn id="83" idx="3"/>
              <a:endCxn id="84" idx="3"/>
            </p:cNvCxnSpPr>
            <p:nvPr/>
          </p:nvCxnSpPr>
          <p:spPr>
            <a:xfrm flipV="1">
              <a:off x="8858201" y="1797142"/>
              <a:ext cx="12700" cy="627089"/>
            </a:xfrm>
            <a:prstGeom prst="bentConnector3">
              <a:avLst>
                <a:gd name="adj1" fmla="val 180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Rechteck 85">
              <a:extLst>
                <a:ext uri="{FF2B5EF4-FFF2-40B4-BE49-F238E27FC236}">
                  <a16:creationId xmlns:a16="http://schemas.microsoft.com/office/drawing/2014/main" id="{4C2CE366-CD3C-B144-21BC-56FCB9988F81}"/>
                </a:ext>
              </a:extLst>
            </p:cNvPr>
            <p:cNvSpPr/>
            <p:nvPr/>
          </p:nvSpPr>
          <p:spPr>
            <a:xfrm>
              <a:off x="8692472" y="1643886"/>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Rechteck 86">
              <a:extLst>
                <a:ext uri="{FF2B5EF4-FFF2-40B4-BE49-F238E27FC236}">
                  <a16:creationId xmlns:a16="http://schemas.microsoft.com/office/drawing/2014/main" id="{68A2BA97-5F2D-CC06-3E66-138E656DEA63}"/>
                </a:ext>
              </a:extLst>
            </p:cNvPr>
            <p:cNvSpPr/>
            <p:nvPr/>
          </p:nvSpPr>
          <p:spPr>
            <a:xfrm>
              <a:off x="8692472" y="953054"/>
              <a:ext cx="165729"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8" name="Verbinder: gewinkelt 87">
              <a:extLst>
                <a:ext uri="{FF2B5EF4-FFF2-40B4-BE49-F238E27FC236}">
                  <a16:creationId xmlns:a16="http://schemas.microsoft.com/office/drawing/2014/main" id="{3FC59BBD-C68D-B507-5D7A-C599C64F4C76}"/>
                </a:ext>
              </a:extLst>
            </p:cNvPr>
            <p:cNvCxnSpPr>
              <a:cxnSpLocks/>
              <a:stCxn id="86" idx="3"/>
              <a:endCxn id="87" idx="3"/>
            </p:cNvCxnSpPr>
            <p:nvPr/>
          </p:nvCxnSpPr>
          <p:spPr>
            <a:xfrm flipV="1">
              <a:off x="8858201" y="1045418"/>
              <a:ext cx="12700" cy="690832"/>
            </a:xfrm>
            <a:prstGeom prst="bentConnector3">
              <a:avLst>
                <a:gd name="adj1" fmla="val 180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Freihandform: Form 88">
              <a:extLst>
                <a:ext uri="{FF2B5EF4-FFF2-40B4-BE49-F238E27FC236}">
                  <a16:creationId xmlns:a16="http://schemas.microsoft.com/office/drawing/2014/main" id="{04E58D05-8788-884B-6E28-A87C5AADD5B6}"/>
                </a:ext>
              </a:extLst>
            </p:cNvPr>
            <p:cNvSpPr/>
            <p:nvPr/>
          </p:nvSpPr>
          <p:spPr>
            <a:xfrm>
              <a:off x="3576255" y="4596380"/>
              <a:ext cx="500883" cy="279506"/>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1115811" y="108789"/>
                    <a:pt x="1503207" y="310270"/>
                    <a:pt x="2840080" y="0"/>
                  </a:cubicBezTo>
                </a:path>
              </a:pathLst>
            </a:cu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grpSp>
    </p:spTree>
    <p:extLst>
      <p:ext uri="{BB962C8B-B14F-4D97-AF65-F5344CB8AC3E}">
        <p14:creationId xmlns:p14="http://schemas.microsoft.com/office/powerpoint/2010/main" val="2717685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DF92E-396A-6C6F-CF36-8308823265C6}"/>
              </a:ext>
            </a:extLst>
          </p:cNvPr>
          <p:cNvSpPr>
            <a:spLocks noGrp="1"/>
          </p:cNvSpPr>
          <p:nvPr>
            <p:ph type="title"/>
          </p:nvPr>
        </p:nvSpPr>
        <p:spPr/>
        <p:txBody>
          <a:bodyPr/>
          <a:lstStyle/>
          <a:p>
            <a:r>
              <a:rPr lang="en-US"/>
              <a:t>Das Training</a:t>
            </a:r>
          </a:p>
        </p:txBody>
      </p:sp>
      <p:cxnSp>
        <p:nvCxnSpPr>
          <p:cNvPr id="5" name="Gerade Verbindung mit Pfeil 4">
            <a:extLst>
              <a:ext uri="{FF2B5EF4-FFF2-40B4-BE49-F238E27FC236}">
                <a16:creationId xmlns:a16="http://schemas.microsoft.com/office/drawing/2014/main" id="{F70F991E-1CDB-27C2-3FAD-B9FDB70726A6}"/>
              </a:ext>
            </a:extLst>
          </p:cNvPr>
          <p:cNvCxnSpPr>
            <a:cxnSpLocks/>
            <a:stCxn id="15" idx="0"/>
            <a:endCxn id="55" idx="2"/>
          </p:cNvCxnSpPr>
          <p:nvPr/>
        </p:nvCxnSpPr>
        <p:spPr>
          <a:xfrm flipV="1">
            <a:off x="7416799" y="1972189"/>
            <a:ext cx="0" cy="3843395"/>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929DFE32-1ECA-3D5E-5B99-7386DC47824D}"/>
              </a:ext>
            </a:extLst>
          </p:cNvPr>
          <p:cNvCxnSpPr>
            <a:cxnSpLocks/>
            <a:stCxn id="14" idx="0"/>
            <a:endCxn id="54" idx="2"/>
          </p:cNvCxnSpPr>
          <p:nvPr/>
        </p:nvCxnSpPr>
        <p:spPr>
          <a:xfrm flipV="1">
            <a:off x="5993342" y="1972189"/>
            <a:ext cx="0" cy="3843395"/>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CDD51A64-2819-1345-F842-977E8D62B846}"/>
              </a:ext>
            </a:extLst>
          </p:cNvPr>
          <p:cNvCxnSpPr>
            <a:cxnSpLocks/>
            <a:stCxn id="13" idx="0"/>
            <a:endCxn id="53" idx="2"/>
          </p:cNvCxnSpPr>
          <p:nvPr/>
        </p:nvCxnSpPr>
        <p:spPr>
          <a:xfrm flipV="1">
            <a:off x="4569885" y="1972189"/>
            <a:ext cx="0" cy="3843395"/>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AC8AFD3A-6D18-C527-29E9-C3842888419A}"/>
              </a:ext>
            </a:extLst>
          </p:cNvPr>
          <p:cNvCxnSpPr>
            <a:cxnSpLocks/>
            <a:stCxn id="12" idx="0"/>
            <a:endCxn id="52" idx="2"/>
          </p:cNvCxnSpPr>
          <p:nvPr/>
        </p:nvCxnSpPr>
        <p:spPr>
          <a:xfrm flipV="1">
            <a:off x="3147485" y="1972189"/>
            <a:ext cx="0" cy="3843395"/>
          </a:xfrm>
          <a:prstGeom prst="straightConnector1">
            <a:avLst/>
          </a:prstGeom>
          <a:ln w="603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5F62279C-AB1A-CA7A-6223-6A241F710306}"/>
              </a:ext>
            </a:extLst>
          </p:cNvPr>
          <p:cNvSpPr txBox="1"/>
          <p:nvPr/>
        </p:nvSpPr>
        <p:spPr>
          <a:xfrm>
            <a:off x="92365" y="5815583"/>
            <a:ext cx="2380336" cy="301613"/>
          </a:xfrm>
          <a:prstGeom prst="rect">
            <a:avLst/>
          </a:prstGeom>
          <a:noFill/>
        </p:spPr>
        <p:txBody>
          <a:bodyPr wrap="square" rtlCol="0">
            <a:spAutoFit/>
          </a:bodyPr>
          <a:lstStyle/>
          <a:p>
            <a:pPr algn="r"/>
            <a:r>
              <a:rPr lang="de-DE" sz="1600">
                <a:solidFill>
                  <a:schemeClr val="accent2">
                    <a:lumMod val="50000"/>
                  </a:schemeClr>
                </a:solidFill>
              </a:rPr>
              <a:t>Eingabe</a:t>
            </a:r>
          </a:p>
        </p:txBody>
      </p:sp>
      <p:sp>
        <p:nvSpPr>
          <p:cNvPr id="10" name="Textfeld 9">
            <a:extLst>
              <a:ext uri="{FF2B5EF4-FFF2-40B4-BE49-F238E27FC236}">
                <a16:creationId xmlns:a16="http://schemas.microsoft.com/office/drawing/2014/main" id="{8293E2B9-526A-BCD6-68F3-A38D2C6B7B85}"/>
              </a:ext>
            </a:extLst>
          </p:cNvPr>
          <p:cNvSpPr txBox="1"/>
          <p:nvPr/>
        </p:nvSpPr>
        <p:spPr>
          <a:xfrm>
            <a:off x="92365" y="5210122"/>
            <a:ext cx="2380336" cy="301613"/>
          </a:xfrm>
          <a:prstGeom prst="rect">
            <a:avLst/>
          </a:prstGeom>
          <a:noFill/>
        </p:spPr>
        <p:txBody>
          <a:bodyPr wrap="square" rtlCol="0">
            <a:spAutoFit/>
          </a:bodyPr>
          <a:lstStyle/>
          <a:p>
            <a:pPr algn="r"/>
            <a:r>
              <a:rPr lang="de-DE" sz="1600">
                <a:solidFill>
                  <a:schemeClr val="accent4">
                    <a:lumMod val="50000"/>
                  </a:schemeClr>
                </a:solidFill>
              </a:rPr>
              <a:t>Semantischer Raum</a:t>
            </a:r>
          </a:p>
        </p:txBody>
      </p:sp>
      <p:sp>
        <p:nvSpPr>
          <p:cNvPr id="11" name="Textfeld 10">
            <a:extLst>
              <a:ext uri="{FF2B5EF4-FFF2-40B4-BE49-F238E27FC236}">
                <a16:creationId xmlns:a16="http://schemas.microsoft.com/office/drawing/2014/main" id="{C4873357-91EA-4D36-7E41-B8077C656734}"/>
              </a:ext>
            </a:extLst>
          </p:cNvPr>
          <p:cNvSpPr txBox="1"/>
          <p:nvPr/>
        </p:nvSpPr>
        <p:spPr>
          <a:xfrm>
            <a:off x="92365" y="4701545"/>
            <a:ext cx="2380336" cy="301613"/>
          </a:xfrm>
          <a:prstGeom prst="rect">
            <a:avLst/>
          </a:prstGeom>
          <a:noFill/>
        </p:spPr>
        <p:txBody>
          <a:bodyPr wrap="square" rtlCol="0">
            <a:spAutoFit/>
          </a:bodyPr>
          <a:lstStyle/>
          <a:p>
            <a:pPr algn="r"/>
            <a:r>
              <a:rPr lang="de-DE" sz="1600"/>
              <a:t>„Kontextraum“</a:t>
            </a:r>
          </a:p>
        </p:txBody>
      </p:sp>
      <p:sp>
        <p:nvSpPr>
          <p:cNvPr id="12" name="Rechteck 11">
            <a:extLst>
              <a:ext uri="{FF2B5EF4-FFF2-40B4-BE49-F238E27FC236}">
                <a16:creationId xmlns:a16="http://schemas.microsoft.com/office/drawing/2014/main" id="{E0D47326-799B-5659-C459-6EF1E53908EB}"/>
              </a:ext>
            </a:extLst>
          </p:cNvPr>
          <p:cNvSpPr/>
          <p:nvPr/>
        </p:nvSpPr>
        <p:spPr>
          <a:xfrm>
            <a:off x="2510176" y="5815583"/>
            <a:ext cx="1274618" cy="35645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„Mein“</a:t>
            </a:r>
          </a:p>
        </p:txBody>
      </p:sp>
      <p:sp>
        <p:nvSpPr>
          <p:cNvPr id="13" name="Rechteck 12">
            <a:extLst>
              <a:ext uri="{FF2B5EF4-FFF2-40B4-BE49-F238E27FC236}">
                <a16:creationId xmlns:a16="http://schemas.microsoft.com/office/drawing/2014/main" id="{C79C4D1E-8FC5-9605-C10A-5565F2C01F15}"/>
              </a:ext>
            </a:extLst>
          </p:cNvPr>
          <p:cNvSpPr/>
          <p:nvPr/>
        </p:nvSpPr>
        <p:spPr>
          <a:xfrm>
            <a:off x="3932576" y="5815583"/>
            <a:ext cx="1274618" cy="35645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„Haus“</a:t>
            </a:r>
          </a:p>
        </p:txBody>
      </p:sp>
      <p:sp>
        <p:nvSpPr>
          <p:cNvPr id="14" name="Rechteck 13">
            <a:extLst>
              <a:ext uri="{FF2B5EF4-FFF2-40B4-BE49-F238E27FC236}">
                <a16:creationId xmlns:a16="http://schemas.microsoft.com/office/drawing/2014/main" id="{45320F24-E51F-5C3F-F4D5-9D52B16971D9}"/>
              </a:ext>
            </a:extLst>
          </p:cNvPr>
          <p:cNvSpPr/>
          <p:nvPr/>
        </p:nvSpPr>
        <p:spPr>
          <a:xfrm>
            <a:off x="5356033" y="5815583"/>
            <a:ext cx="1274618" cy="35645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„wurde“</a:t>
            </a:r>
          </a:p>
        </p:txBody>
      </p:sp>
      <p:sp>
        <p:nvSpPr>
          <p:cNvPr id="15" name="Rechteck 14">
            <a:extLst>
              <a:ext uri="{FF2B5EF4-FFF2-40B4-BE49-F238E27FC236}">
                <a16:creationId xmlns:a16="http://schemas.microsoft.com/office/drawing/2014/main" id="{63F4F821-3E86-68CA-085D-79F539DBC8E7}"/>
              </a:ext>
            </a:extLst>
          </p:cNvPr>
          <p:cNvSpPr/>
          <p:nvPr/>
        </p:nvSpPr>
        <p:spPr>
          <a:xfrm>
            <a:off x="6779490" y="5815583"/>
            <a:ext cx="1274618" cy="35645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„gelb“</a:t>
            </a:r>
          </a:p>
        </p:txBody>
      </p:sp>
      <p:sp>
        <p:nvSpPr>
          <p:cNvPr id="16" name="Rechteck 15">
            <a:extLst>
              <a:ext uri="{FF2B5EF4-FFF2-40B4-BE49-F238E27FC236}">
                <a16:creationId xmlns:a16="http://schemas.microsoft.com/office/drawing/2014/main" id="{74500E26-8C0C-5B9A-BF23-CAC214F61A4C}"/>
              </a:ext>
            </a:extLst>
          </p:cNvPr>
          <p:cNvSpPr/>
          <p:nvPr/>
        </p:nvSpPr>
        <p:spPr>
          <a:xfrm>
            <a:off x="6779490" y="5210122"/>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Die Farbe Gelb</a:t>
            </a:r>
          </a:p>
        </p:txBody>
      </p:sp>
      <p:sp>
        <p:nvSpPr>
          <p:cNvPr id="17" name="Rechteck 16">
            <a:extLst>
              <a:ext uri="{FF2B5EF4-FFF2-40B4-BE49-F238E27FC236}">
                <a16:creationId xmlns:a16="http://schemas.microsoft.com/office/drawing/2014/main" id="{006EEB11-A8D1-9E74-975F-CA370D03B20E}"/>
              </a:ext>
            </a:extLst>
          </p:cNvPr>
          <p:cNvSpPr/>
          <p:nvPr/>
        </p:nvSpPr>
        <p:spPr>
          <a:xfrm>
            <a:off x="3932576" y="5210122"/>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ein Gebäude</a:t>
            </a:r>
          </a:p>
        </p:txBody>
      </p:sp>
      <p:sp>
        <p:nvSpPr>
          <p:cNvPr id="18" name="Rechteck 17">
            <a:extLst>
              <a:ext uri="{FF2B5EF4-FFF2-40B4-BE49-F238E27FC236}">
                <a16:creationId xmlns:a16="http://schemas.microsoft.com/office/drawing/2014/main" id="{4B4264EC-0BA7-3C50-69CB-2450D4B97DB6}"/>
              </a:ext>
            </a:extLst>
          </p:cNvPr>
          <p:cNvSpPr/>
          <p:nvPr/>
        </p:nvSpPr>
        <p:spPr>
          <a:xfrm>
            <a:off x="2510176" y="5210122"/>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Mein</a:t>
            </a:r>
          </a:p>
        </p:txBody>
      </p:sp>
      <p:sp>
        <p:nvSpPr>
          <p:cNvPr id="19" name="Rechteck 18">
            <a:extLst>
              <a:ext uri="{FF2B5EF4-FFF2-40B4-BE49-F238E27FC236}">
                <a16:creationId xmlns:a16="http://schemas.microsoft.com/office/drawing/2014/main" id="{05BC14A0-9537-D7D3-5DFE-780D1E0DB755}"/>
              </a:ext>
            </a:extLst>
          </p:cNvPr>
          <p:cNvSpPr/>
          <p:nvPr/>
        </p:nvSpPr>
        <p:spPr>
          <a:xfrm>
            <a:off x="5354976" y="5210122"/>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wurde</a:t>
            </a:r>
          </a:p>
        </p:txBody>
      </p:sp>
      <p:sp>
        <p:nvSpPr>
          <p:cNvPr id="20" name="Rechteck 19">
            <a:extLst>
              <a:ext uri="{FF2B5EF4-FFF2-40B4-BE49-F238E27FC236}">
                <a16:creationId xmlns:a16="http://schemas.microsoft.com/office/drawing/2014/main" id="{66A5EE62-3040-925E-A679-4BC575C1692A}"/>
              </a:ext>
            </a:extLst>
          </p:cNvPr>
          <p:cNvSpPr/>
          <p:nvPr/>
        </p:nvSpPr>
        <p:spPr>
          <a:xfrm>
            <a:off x="6779490" y="4657758"/>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Gelb als Farbe eines Gebäudes</a:t>
            </a:r>
          </a:p>
        </p:txBody>
      </p:sp>
      <p:sp>
        <p:nvSpPr>
          <p:cNvPr id="21" name="Freihandform: Form 20">
            <a:extLst>
              <a:ext uri="{FF2B5EF4-FFF2-40B4-BE49-F238E27FC236}">
                <a16:creationId xmlns:a16="http://schemas.microsoft.com/office/drawing/2014/main" id="{024B2649-8C1E-E1B9-E7B6-4917495B5FC6}"/>
              </a:ext>
            </a:extLst>
          </p:cNvPr>
          <p:cNvSpPr/>
          <p:nvPr/>
        </p:nvSpPr>
        <p:spPr>
          <a:xfrm>
            <a:off x="5142539" y="5013921"/>
            <a:ext cx="1766261" cy="199104"/>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277868" y="15393"/>
                  <a:pt x="2445894" y="372534"/>
                  <a:pt x="2840080" y="0"/>
                </a:cubicBezTo>
              </a:path>
            </a:pathLst>
          </a:custGeom>
          <a:ln w="28575">
            <a:solidFill>
              <a:schemeClr val="bg1">
                <a:lumMod val="65000"/>
              </a:schemeClr>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22" name="Rechteck 21">
            <a:extLst>
              <a:ext uri="{FF2B5EF4-FFF2-40B4-BE49-F238E27FC236}">
                <a16:creationId xmlns:a16="http://schemas.microsoft.com/office/drawing/2014/main" id="{7EC081BB-CF31-8736-A827-D7C43858891F}"/>
              </a:ext>
            </a:extLst>
          </p:cNvPr>
          <p:cNvSpPr/>
          <p:nvPr/>
        </p:nvSpPr>
        <p:spPr>
          <a:xfrm>
            <a:off x="2510176" y="4657469"/>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3" name="Rechteck 22">
            <a:extLst>
              <a:ext uri="{FF2B5EF4-FFF2-40B4-BE49-F238E27FC236}">
                <a16:creationId xmlns:a16="http://schemas.microsoft.com/office/drawing/2014/main" id="{86D5FAFC-8FFC-64B4-A7F1-7E1E6B40B0B1}"/>
              </a:ext>
            </a:extLst>
          </p:cNvPr>
          <p:cNvSpPr/>
          <p:nvPr/>
        </p:nvSpPr>
        <p:spPr>
          <a:xfrm>
            <a:off x="3932576" y="4657469"/>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das Gebäude, das mir gehört</a:t>
            </a:r>
          </a:p>
        </p:txBody>
      </p:sp>
      <p:sp>
        <p:nvSpPr>
          <p:cNvPr id="24" name="Rechteck 23">
            <a:extLst>
              <a:ext uri="{FF2B5EF4-FFF2-40B4-BE49-F238E27FC236}">
                <a16:creationId xmlns:a16="http://schemas.microsoft.com/office/drawing/2014/main" id="{B897F4D2-40C9-1AE8-B318-52631674BEE8}"/>
              </a:ext>
            </a:extLst>
          </p:cNvPr>
          <p:cNvSpPr/>
          <p:nvPr/>
        </p:nvSpPr>
        <p:spPr>
          <a:xfrm>
            <a:off x="5354976" y="4657469"/>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de-DE" sz="1050"/>
              <a:t>vergangene Wirkung auf ein Gebäude</a:t>
            </a:r>
          </a:p>
        </p:txBody>
      </p:sp>
      <p:sp>
        <p:nvSpPr>
          <p:cNvPr id="26" name="Rechteck 25">
            <a:extLst>
              <a:ext uri="{FF2B5EF4-FFF2-40B4-BE49-F238E27FC236}">
                <a16:creationId xmlns:a16="http://schemas.microsoft.com/office/drawing/2014/main" id="{C6B0CC84-9EC6-4BD0-A701-BEB643D72AAA}"/>
              </a:ext>
            </a:extLst>
          </p:cNvPr>
          <p:cNvSpPr/>
          <p:nvPr/>
        </p:nvSpPr>
        <p:spPr>
          <a:xfrm>
            <a:off x="6779490" y="4114850"/>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Gelb als neue Farbe eines Gebäudes</a:t>
            </a:r>
          </a:p>
        </p:txBody>
      </p:sp>
      <p:sp>
        <p:nvSpPr>
          <p:cNvPr id="27" name="Rechteck 26">
            <a:extLst>
              <a:ext uri="{FF2B5EF4-FFF2-40B4-BE49-F238E27FC236}">
                <a16:creationId xmlns:a16="http://schemas.microsoft.com/office/drawing/2014/main" id="{46D86521-1094-CB18-4A88-1397CEDC3C57}"/>
              </a:ext>
            </a:extLst>
          </p:cNvPr>
          <p:cNvSpPr/>
          <p:nvPr/>
        </p:nvSpPr>
        <p:spPr>
          <a:xfrm>
            <a:off x="2510176" y="4114560"/>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8" name="Rechteck 27">
            <a:extLst>
              <a:ext uri="{FF2B5EF4-FFF2-40B4-BE49-F238E27FC236}">
                <a16:creationId xmlns:a16="http://schemas.microsoft.com/office/drawing/2014/main" id="{19142B20-00A5-DE4A-5670-E4A8960151C9}"/>
              </a:ext>
            </a:extLst>
          </p:cNvPr>
          <p:cNvSpPr/>
          <p:nvPr/>
        </p:nvSpPr>
        <p:spPr>
          <a:xfrm>
            <a:off x="3932576" y="4114560"/>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29" name="Rechteck 28">
            <a:extLst>
              <a:ext uri="{FF2B5EF4-FFF2-40B4-BE49-F238E27FC236}">
                <a16:creationId xmlns:a16="http://schemas.microsoft.com/office/drawing/2014/main" id="{8771B91D-610B-41BA-2331-66A99B443307}"/>
              </a:ext>
            </a:extLst>
          </p:cNvPr>
          <p:cNvSpPr/>
          <p:nvPr/>
        </p:nvSpPr>
        <p:spPr>
          <a:xfrm>
            <a:off x="5354976" y="4114560"/>
            <a:ext cx="1274618" cy="3564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0" name="Freihandform: Form 29">
            <a:extLst>
              <a:ext uri="{FF2B5EF4-FFF2-40B4-BE49-F238E27FC236}">
                <a16:creationId xmlns:a16="http://schemas.microsoft.com/office/drawing/2014/main" id="{D4BF8488-564B-126F-D115-6996662EAF54}"/>
              </a:ext>
            </a:extLst>
          </p:cNvPr>
          <p:cNvSpPr/>
          <p:nvPr/>
        </p:nvSpPr>
        <p:spPr>
          <a:xfrm>
            <a:off x="6326910" y="4487181"/>
            <a:ext cx="517236" cy="174160"/>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277868" y="15393"/>
                  <a:pt x="2445894" y="372534"/>
                  <a:pt x="2840080" y="0"/>
                </a:cubicBezTo>
              </a:path>
            </a:pathLst>
          </a:custGeom>
          <a:ln w="28575">
            <a:solidFill>
              <a:schemeClr val="bg1">
                <a:lumMod val="65000"/>
              </a:schemeClr>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31" name="Freihandform: Form 30">
            <a:extLst>
              <a:ext uri="{FF2B5EF4-FFF2-40B4-BE49-F238E27FC236}">
                <a16:creationId xmlns:a16="http://schemas.microsoft.com/office/drawing/2014/main" id="{1BA3A2AB-D4CC-8A15-3A01-7381882B64E9}"/>
              </a:ext>
            </a:extLst>
          </p:cNvPr>
          <p:cNvSpPr/>
          <p:nvPr/>
        </p:nvSpPr>
        <p:spPr>
          <a:xfrm>
            <a:off x="5116945" y="4961115"/>
            <a:ext cx="500883" cy="249008"/>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1115811" y="108789"/>
                  <a:pt x="1503207" y="310270"/>
                  <a:pt x="2840080" y="0"/>
                </a:cubicBezTo>
              </a:path>
            </a:pathLst>
          </a:custGeom>
          <a:ln w="28575">
            <a:solidFill>
              <a:schemeClr val="bg1">
                <a:lumMod val="65000"/>
              </a:schemeClr>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32" name="Rechteck 31">
            <a:extLst>
              <a:ext uri="{FF2B5EF4-FFF2-40B4-BE49-F238E27FC236}">
                <a16:creationId xmlns:a16="http://schemas.microsoft.com/office/drawing/2014/main" id="{426853AB-FF18-C4D7-5BC3-FAA66962A2EF}"/>
              </a:ext>
            </a:extLst>
          </p:cNvPr>
          <p:cNvSpPr/>
          <p:nvPr/>
        </p:nvSpPr>
        <p:spPr>
          <a:xfrm>
            <a:off x="6779490" y="3865842"/>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33" name="Rechteck 32">
            <a:extLst>
              <a:ext uri="{FF2B5EF4-FFF2-40B4-BE49-F238E27FC236}">
                <a16:creationId xmlns:a16="http://schemas.microsoft.com/office/drawing/2014/main" id="{8D13CC9E-4A19-08E2-3B5B-7A6D2007BC68}"/>
              </a:ext>
            </a:extLst>
          </p:cNvPr>
          <p:cNvSpPr/>
          <p:nvPr/>
        </p:nvSpPr>
        <p:spPr>
          <a:xfrm>
            <a:off x="2510176" y="3865552"/>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4" name="Rechteck 33">
            <a:extLst>
              <a:ext uri="{FF2B5EF4-FFF2-40B4-BE49-F238E27FC236}">
                <a16:creationId xmlns:a16="http://schemas.microsoft.com/office/drawing/2014/main" id="{8DF05D09-28C6-BA84-49E0-8C01141A4874}"/>
              </a:ext>
            </a:extLst>
          </p:cNvPr>
          <p:cNvSpPr/>
          <p:nvPr/>
        </p:nvSpPr>
        <p:spPr>
          <a:xfrm>
            <a:off x="3932576" y="3865552"/>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5" name="Rechteck 34">
            <a:extLst>
              <a:ext uri="{FF2B5EF4-FFF2-40B4-BE49-F238E27FC236}">
                <a16:creationId xmlns:a16="http://schemas.microsoft.com/office/drawing/2014/main" id="{1B597967-E87A-B40D-7BE9-77D113EC8CE7}"/>
              </a:ext>
            </a:extLst>
          </p:cNvPr>
          <p:cNvSpPr/>
          <p:nvPr/>
        </p:nvSpPr>
        <p:spPr>
          <a:xfrm>
            <a:off x="5354976" y="3865552"/>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6" name="Rechteck 35">
            <a:extLst>
              <a:ext uri="{FF2B5EF4-FFF2-40B4-BE49-F238E27FC236}">
                <a16:creationId xmlns:a16="http://schemas.microsoft.com/office/drawing/2014/main" id="{D1D8E534-90B9-C4ED-2E02-13B6988D7588}"/>
              </a:ext>
            </a:extLst>
          </p:cNvPr>
          <p:cNvSpPr/>
          <p:nvPr/>
        </p:nvSpPr>
        <p:spPr>
          <a:xfrm>
            <a:off x="6779490" y="3635442"/>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37" name="Rechteck 36">
            <a:extLst>
              <a:ext uri="{FF2B5EF4-FFF2-40B4-BE49-F238E27FC236}">
                <a16:creationId xmlns:a16="http://schemas.microsoft.com/office/drawing/2014/main" id="{AB0C95BE-0EBF-9014-BFA4-679A42875906}"/>
              </a:ext>
            </a:extLst>
          </p:cNvPr>
          <p:cNvSpPr/>
          <p:nvPr/>
        </p:nvSpPr>
        <p:spPr>
          <a:xfrm>
            <a:off x="2510176" y="3635153"/>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8" name="Rechteck 37">
            <a:extLst>
              <a:ext uri="{FF2B5EF4-FFF2-40B4-BE49-F238E27FC236}">
                <a16:creationId xmlns:a16="http://schemas.microsoft.com/office/drawing/2014/main" id="{20807DC8-DF1C-85FF-D16D-0C7177200D5E}"/>
              </a:ext>
            </a:extLst>
          </p:cNvPr>
          <p:cNvSpPr/>
          <p:nvPr/>
        </p:nvSpPr>
        <p:spPr>
          <a:xfrm>
            <a:off x="3932576" y="3635153"/>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39" name="Rechteck 38">
            <a:extLst>
              <a:ext uri="{FF2B5EF4-FFF2-40B4-BE49-F238E27FC236}">
                <a16:creationId xmlns:a16="http://schemas.microsoft.com/office/drawing/2014/main" id="{4A780CA1-24CA-02D4-EC75-0B765BC1BCAF}"/>
              </a:ext>
            </a:extLst>
          </p:cNvPr>
          <p:cNvSpPr/>
          <p:nvPr/>
        </p:nvSpPr>
        <p:spPr>
          <a:xfrm>
            <a:off x="5354976" y="3635153"/>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0" name="Rechteck 39">
            <a:extLst>
              <a:ext uri="{FF2B5EF4-FFF2-40B4-BE49-F238E27FC236}">
                <a16:creationId xmlns:a16="http://schemas.microsoft.com/office/drawing/2014/main" id="{C8275301-06F0-D3EF-CE27-819927BA42D8}"/>
              </a:ext>
            </a:extLst>
          </p:cNvPr>
          <p:cNvSpPr/>
          <p:nvPr/>
        </p:nvSpPr>
        <p:spPr>
          <a:xfrm>
            <a:off x="6779490" y="3412175"/>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1" name="Rechteck 40">
            <a:extLst>
              <a:ext uri="{FF2B5EF4-FFF2-40B4-BE49-F238E27FC236}">
                <a16:creationId xmlns:a16="http://schemas.microsoft.com/office/drawing/2014/main" id="{8F918AD7-7818-1A6E-E6B9-17EFAC695288}"/>
              </a:ext>
            </a:extLst>
          </p:cNvPr>
          <p:cNvSpPr/>
          <p:nvPr/>
        </p:nvSpPr>
        <p:spPr>
          <a:xfrm>
            <a:off x="2510176" y="3411886"/>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2" name="Rechteck 41">
            <a:extLst>
              <a:ext uri="{FF2B5EF4-FFF2-40B4-BE49-F238E27FC236}">
                <a16:creationId xmlns:a16="http://schemas.microsoft.com/office/drawing/2014/main" id="{CDE599ED-CFCE-5ACE-35E2-546938C515E9}"/>
              </a:ext>
            </a:extLst>
          </p:cNvPr>
          <p:cNvSpPr/>
          <p:nvPr/>
        </p:nvSpPr>
        <p:spPr>
          <a:xfrm>
            <a:off x="3932576" y="3411886"/>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3" name="Rechteck 42">
            <a:extLst>
              <a:ext uri="{FF2B5EF4-FFF2-40B4-BE49-F238E27FC236}">
                <a16:creationId xmlns:a16="http://schemas.microsoft.com/office/drawing/2014/main" id="{B26098E8-E1B2-8916-E6AC-8EBD0B5777A5}"/>
              </a:ext>
            </a:extLst>
          </p:cNvPr>
          <p:cNvSpPr/>
          <p:nvPr/>
        </p:nvSpPr>
        <p:spPr>
          <a:xfrm>
            <a:off x="5354976" y="3411886"/>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4" name="Rechteck 43">
            <a:extLst>
              <a:ext uri="{FF2B5EF4-FFF2-40B4-BE49-F238E27FC236}">
                <a16:creationId xmlns:a16="http://schemas.microsoft.com/office/drawing/2014/main" id="{D75C7A52-69CC-3DA3-68C3-0D09B1EA8C7D}"/>
              </a:ext>
            </a:extLst>
          </p:cNvPr>
          <p:cNvSpPr/>
          <p:nvPr/>
        </p:nvSpPr>
        <p:spPr>
          <a:xfrm>
            <a:off x="6779490" y="3166066"/>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5" name="Rechteck 44">
            <a:extLst>
              <a:ext uri="{FF2B5EF4-FFF2-40B4-BE49-F238E27FC236}">
                <a16:creationId xmlns:a16="http://schemas.microsoft.com/office/drawing/2014/main" id="{6CEABC54-852C-685D-4675-B3CB3E444DFE}"/>
              </a:ext>
            </a:extLst>
          </p:cNvPr>
          <p:cNvSpPr/>
          <p:nvPr/>
        </p:nvSpPr>
        <p:spPr>
          <a:xfrm>
            <a:off x="2510176" y="3165777"/>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6" name="Rechteck 45">
            <a:extLst>
              <a:ext uri="{FF2B5EF4-FFF2-40B4-BE49-F238E27FC236}">
                <a16:creationId xmlns:a16="http://schemas.microsoft.com/office/drawing/2014/main" id="{D7F9CD21-0745-7D77-5128-D71BA7AA8D9C}"/>
              </a:ext>
            </a:extLst>
          </p:cNvPr>
          <p:cNvSpPr/>
          <p:nvPr/>
        </p:nvSpPr>
        <p:spPr>
          <a:xfrm>
            <a:off x="3932576" y="3165777"/>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7" name="Rechteck 46">
            <a:extLst>
              <a:ext uri="{FF2B5EF4-FFF2-40B4-BE49-F238E27FC236}">
                <a16:creationId xmlns:a16="http://schemas.microsoft.com/office/drawing/2014/main" id="{F7A4CB97-7510-78D9-9394-996476378A3F}"/>
              </a:ext>
            </a:extLst>
          </p:cNvPr>
          <p:cNvSpPr/>
          <p:nvPr/>
        </p:nvSpPr>
        <p:spPr>
          <a:xfrm>
            <a:off x="5354976" y="3165777"/>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48" name="Rechteck 47">
            <a:extLst>
              <a:ext uri="{FF2B5EF4-FFF2-40B4-BE49-F238E27FC236}">
                <a16:creationId xmlns:a16="http://schemas.microsoft.com/office/drawing/2014/main" id="{E103E83F-07DC-7A8F-3342-AC3EA282E785}"/>
              </a:ext>
            </a:extLst>
          </p:cNvPr>
          <p:cNvSpPr/>
          <p:nvPr/>
        </p:nvSpPr>
        <p:spPr>
          <a:xfrm>
            <a:off x="6779490" y="2930093"/>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49" name="Rechteck 48">
            <a:extLst>
              <a:ext uri="{FF2B5EF4-FFF2-40B4-BE49-F238E27FC236}">
                <a16:creationId xmlns:a16="http://schemas.microsoft.com/office/drawing/2014/main" id="{C5E24435-5E22-C3AF-DDDA-2673A55E78FB}"/>
              </a:ext>
            </a:extLst>
          </p:cNvPr>
          <p:cNvSpPr/>
          <p:nvPr/>
        </p:nvSpPr>
        <p:spPr>
          <a:xfrm>
            <a:off x="2510176" y="2929804"/>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0" name="Rechteck 49">
            <a:extLst>
              <a:ext uri="{FF2B5EF4-FFF2-40B4-BE49-F238E27FC236}">
                <a16:creationId xmlns:a16="http://schemas.microsoft.com/office/drawing/2014/main" id="{43D58341-72C4-4FFE-6DE5-FCFAC2F9E7E4}"/>
              </a:ext>
            </a:extLst>
          </p:cNvPr>
          <p:cNvSpPr/>
          <p:nvPr/>
        </p:nvSpPr>
        <p:spPr>
          <a:xfrm>
            <a:off x="3932576" y="2929804"/>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1" name="Rechteck 50">
            <a:extLst>
              <a:ext uri="{FF2B5EF4-FFF2-40B4-BE49-F238E27FC236}">
                <a16:creationId xmlns:a16="http://schemas.microsoft.com/office/drawing/2014/main" id="{5F21AC4F-E34C-1F7F-FEDB-4DE11BB97BA4}"/>
              </a:ext>
            </a:extLst>
          </p:cNvPr>
          <p:cNvSpPr/>
          <p:nvPr/>
        </p:nvSpPr>
        <p:spPr>
          <a:xfrm>
            <a:off x="5354976" y="2929804"/>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52" name="Rechteck 51">
            <a:extLst>
              <a:ext uri="{FF2B5EF4-FFF2-40B4-BE49-F238E27FC236}">
                <a16:creationId xmlns:a16="http://schemas.microsoft.com/office/drawing/2014/main" id="{F9852565-D663-D77C-CD9C-3365B0DC59FB}"/>
              </a:ext>
            </a:extLst>
          </p:cNvPr>
          <p:cNvSpPr/>
          <p:nvPr/>
        </p:nvSpPr>
        <p:spPr>
          <a:xfrm>
            <a:off x="2510176" y="1615736"/>
            <a:ext cx="1274618" cy="35645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„Haus“</a:t>
            </a:r>
          </a:p>
        </p:txBody>
      </p:sp>
      <p:sp>
        <p:nvSpPr>
          <p:cNvPr id="53" name="Rechteck 52">
            <a:extLst>
              <a:ext uri="{FF2B5EF4-FFF2-40B4-BE49-F238E27FC236}">
                <a16:creationId xmlns:a16="http://schemas.microsoft.com/office/drawing/2014/main" id="{E433516D-876C-88A1-8F14-77C08C25BC48}"/>
              </a:ext>
            </a:extLst>
          </p:cNvPr>
          <p:cNvSpPr/>
          <p:nvPr/>
        </p:nvSpPr>
        <p:spPr>
          <a:xfrm>
            <a:off x="3932576" y="1615736"/>
            <a:ext cx="1274618" cy="35645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„wurde“</a:t>
            </a:r>
          </a:p>
        </p:txBody>
      </p:sp>
      <p:sp>
        <p:nvSpPr>
          <p:cNvPr id="54" name="Rechteck 53">
            <a:extLst>
              <a:ext uri="{FF2B5EF4-FFF2-40B4-BE49-F238E27FC236}">
                <a16:creationId xmlns:a16="http://schemas.microsoft.com/office/drawing/2014/main" id="{7B128B80-F20B-919F-5AE5-BA0089FDA6A5}"/>
              </a:ext>
            </a:extLst>
          </p:cNvPr>
          <p:cNvSpPr/>
          <p:nvPr/>
        </p:nvSpPr>
        <p:spPr>
          <a:xfrm>
            <a:off x="5356033" y="1615736"/>
            <a:ext cx="1274618" cy="35645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„gelb“</a:t>
            </a:r>
          </a:p>
        </p:txBody>
      </p:sp>
      <p:sp>
        <p:nvSpPr>
          <p:cNvPr id="55" name="Rechteck 54">
            <a:extLst>
              <a:ext uri="{FF2B5EF4-FFF2-40B4-BE49-F238E27FC236}">
                <a16:creationId xmlns:a16="http://schemas.microsoft.com/office/drawing/2014/main" id="{D22F5C76-5047-2525-06D9-3289040088A6}"/>
              </a:ext>
            </a:extLst>
          </p:cNvPr>
          <p:cNvSpPr/>
          <p:nvPr/>
        </p:nvSpPr>
        <p:spPr>
          <a:xfrm>
            <a:off x="6779490" y="1615736"/>
            <a:ext cx="1274618" cy="35645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a:t>„abgerissen“</a:t>
            </a:r>
          </a:p>
        </p:txBody>
      </p:sp>
      <p:sp>
        <p:nvSpPr>
          <p:cNvPr id="60" name="Rechteck 59">
            <a:extLst>
              <a:ext uri="{FF2B5EF4-FFF2-40B4-BE49-F238E27FC236}">
                <a16:creationId xmlns:a16="http://schemas.microsoft.com/office/drawing/2014/main" id="{FFFCE1CD-7AB4-D8DB-8B1C-47A12C436489}"/>
              </a:ext>
            </a:extLst>
          </p:cNvPr>
          <p:cNvSpPr/>
          <p:nvPr/>
        </p:nvSpPr>
        <p:spPr>
          <a:xfrm>
            <a:off x="6779490" y="2232505"/>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vergangenes, passives Streichen</a:t>
            </a:r>
          </a:p>
        </p:txBody>
      </p:sp>
      <p:sp>
        <p:nvSpPr>
          <p:cNvPr id="61" name="Rechteck 60">
            <a:extLst>
              <a:ext uri="{FF2B5EF4-FFF2-40B4-BE49-F238E27FC236}">
                <a16:creationId xmlns:a16="http://schemas.microsoft.com/office/drawing/2014/main" id="{7257F392-FE30-E464-24B1-743CFFBED0C7}"/>
              </a:ext>
            </a:extLst>
          </p:cNvPr>
          <p:cNvSpPr/>
          <p:nvPr/>
        </p:nvSpPr>
        <p:spPr>
          <a:xfrm>
            <a:off x="3932576" y="2232505"/>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2" name="Rechteck 61">
            <a:extLst>
              <a:ext uri="{FF2B5EF4-FFF2-40B4-BE49-F238E27FC236}">
                <a16:creationId xmlns:a16="http://schemas.microsoft.com/office/drawing/2014/main" id="{BEE77E6C-71FB-08DA-2B9E-D571AFD973DB}"/>
              </a:ext>
            </a:extLst>
          </p:cNvPr>
          <p:cNvSpPr/>
          <p:nvPr/>
        </p:nvSpPr>
        <p:spPr>
          <a:xfrm>
            <a:off x="2510176" y="2232505"/>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3" name="Rechteck 62">
            <a:extLst>
              <a:ext uri="{FF2B5EF4-FFF2-40B4-BE49-F238E27FC236}">
                <a16:creationId xmlns:a16="http://schemas.microsoft.com/office/drawing/2014/main" id="{C5AEBFBE-7118-F21E-CD11-676B0094B432}"/>
              </a:ext>
            </a:extLst>
          </p:cNvPr>
          <p:cNvSpPr/>
          <p:nvPr/>
        </p:nvSpPr>
        <p:spPr>
          <a:xfrm>
            <a:off x="5354976" y="2232505"/>
            <a:ext cx="1274618" cy="35645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4" name="Textfeld 63">
            <a:extLst>
              <a:ext uri="{FF2B5EF4-FFF2-40B4-BE49-F238E27FC236}">
                <a16:creationId xmlns:a16="http://schemas.microsoft.com/office/drawing/2014/main" id="{B922E5A0-35B9-E79D-CF3E-40FA9025CEA6}"/>
              </a:ext>
            </a:extLst>
          </p:cNvPr>
          <p:cNvSpPr txBox="1"/>
          <p:nvPr/>
        </p:nvSpPr>
        <p:spPr>
          <a:xfrm>
            <a:off x="92365" y="4090804"/>
            <a:ext cx="2380336" cy="301613"/>
          </a:xfrm>
          <a:prstGeom prst="rect">
            <a:avLst/>
          </a:prstGeom>
          <a:noFill/>
        </p:spPr>
        <p:txBody>
          <a:bodyPr wrap="square" rtlCol="0">
            <a:spAutoFit/>
          </a:bodyPr>
          <a:lstStyle/>
          <a:p>
            <a:pPr algn="r"/>
            <a:r>
              <a:rPr lang="de-DE" sz="1600"/>
              <a:t>„2. Kontextraum“</a:t>
            </a:r>
          </a:p>
        </p:txBody>
      </p:sp>
      <p:sp>
        <p:nvSpPr>
          <p:cNvPr id="65" name="Textfeld 64">
            <a:extLst>
              <a:ext uri="{FF2B5EF4-FFF2-40B4-BE49-F238E27FC236}">
                <a16:creationId xmlns:a16="http://schemas.microsoft.com/office/drawing/2014/main" id="{1103A985-2B80-9B9E-B2C7-CBADCA5A556D}"/>
              </a:ext>
            </a:extLst>
          </p:cNvPr>
          <p:cNvSpPr txBox="1"/>
          <p:nvPr/>
        </p:nvSpPr>
        <p:spPr>
          <a:xfrm>
            <a:off x="92365" y="2230499"/>
            <a:ext cx="2380336" cy="301613"/>
          </a:xfrm>
          <a:prstGeom prst="rect">
            <a:avLst/>
          </a:prstGeom>
          <a:noFill/>
        </p:spPr>
        <p:txBody>
          <a:bodyPr wrap="square" rtlCol="0">
            <a:spAutoFit/>
          </a:bodyPr>
          <a:lstStyle/>
          <a:p>
            <a:pPr algn="r"/>
            <a:r>
              <a:rPr lang="de-DE" sz="1600">
                <a:solidFill>
                  <a:schemeClr val="accent4">
                    <a:lumMod val="50000"/>
                  </a:schemeClr>
                </a:solidFill>
              </a:rPr>
              <a:t>Semantischer Raum</a:t>
            </a:r>
          </a:p>
        </p:txBody>
      </p:sp>
      <p:sp>
        <p:nvSpPr>
          <p:cNvPr id="66" name="Textfeld 65">
            <a:extLst>
              <a:ext uri="{FF2B5EF4-FFF2-40B4-BE49-F238E27FC236}">
                <a16:creationId xmlns:a16="http://schemas.microsoft.com/office/drawing/2014/main" id="{D51280E3-E9AF-2465-8795-6419D330FEC5}"/>
              </a:ext>
            </a:extLst>
          </p:cNvPr>
          <p:cNvSpPr txBox="1"/>
          <p:nvPr/>
        </p:nvSpPr>
        <p:spPr>
          <a:xfrm>
            <a:off x="92365" y="1619757"/>
            <a:ext cx="2380336" cy="301613"/>
          </a:xfrm>
          <a:prstGeom prst="rect">
            <a:avLst/>
          </a:prstGeom>
          <a:noFill/>
        </p:spPr>
        <p:txBody>
          <a:bodyPr wrap="square" rtlCol="0">
            <a:spAutoFit/>
          </a:bodyPr>
          <a:lstStyle/>
          <a:p>
            <a:pPr algn="r"/>
            <a:r>
              <a:rPr lang="de-DE" sz="1600">
                <a:solidFill>
                  <a:schemeClr val="accent6">
                    <a:lumMod val="50000"/>
                  </a:schemeClr>
                </a:solidFill>
              </a:rPr>
              <a:t>Ausgabe</a:t>
            </a:r>
          </a:p>
        </p:txBody>
      </p:sp>
      <p:sp>
        <p:nvSpPr>
          <p:cNvPr id="67" name="Rechteck 66">
            <a:extLst>
              <a:ext uri="{FF2B5EF4-FFF2-40B4-BE49-F238E27FC236}">
                <a16:creationId xmlns:a16="http://schemas.microsoft.com/office/drawing/2014/main" id="{50D2F89E-9ED6-7544-6784-07DDCD3F5039}"/>
              </a:ext>
            </a:extLst>
          </p:cNvPr>
          <p:cNvSpPr/>
          <p:nvPr/>
        </p:nvSpPr>
        <p:spPr>
          <a:xfrm>
            <a:off x="6779490" y="2707429"/>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a:t>…</a:t>
            </a:r>
          </a:p>
        </p:txBody>
      </p:sp>
      <p:sp>
        <p:nvSpPr>
          <p:cNvPr id="68" name="Rechteck 67">
            <a:extLst>
              <a:ext uri="{FF2B5EF4-FFF2-40B4-BE49-F238E27FC236}">
                <a16:creationId xmlns:a16="http://schemas.microsoft.com/office/drawing/2014/main" id="{BA31928F-6007-F2F0-F78C-04608453D93C}"/>
              </a:ext>
            </a:extLst>
          </p:cNvPr>
          <p:cNvSpPr/>
          <p:nvPr/>
        </p:nvSpPr>
        <p:spPr>
          <a:xfrm>
            <a:off x="2510176" y="2707139"/>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69" name="Rechteck 68">
            <a:extLst>
              <a:ext uri="{FF2B5EF4-FFF2-40B4-BE49-F238E27FC236}">
                <a16:creationId xmlns:a16="http://schemas.microsoft.com/office/drawing/2014/main" id="{152C2578-59E6-2BAD-78F4-E1CC234B3109}"/>
              </a:ext>
            </a:extLst>
          </p:cNvPr>
          <p:cNvSpPr/>
          <p:nvPr/>
        </p:nvSpPr>
        <p:spPr>
          <a:xfrm>
            <a:off x="3932576" y="2707139"/>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70" name="Rechteck 69">
            <a:extLst>
              <a:ext uri="{FF2B5EF4-FFF2-40B4-BE49-F238E27FC236}">
                <a16:creationId xmlns:a16="http://schemas.microsoft.com/office/drawing/2014/main" id="{23750CFC-6D9A-EC3D-AA11-93610EF95667}"/>
              </a:ext>
            </a:extLst>
          </p:cNvPr>
          <p:cNvSpPr/>
          <p:nvPr/>
        </p:nvSpPr>
        <p:spPr>
          <a:xfrm>
            <a:off x="5354976" y="2707139"/>
            <a:ext cx="1274618" cy="132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a:t>
            </a:r>
          </a:p>
        </p:txBody>
      </p:sp>
      <p:sp>
        <p:nvSpPr>
          <p:cNvPr id="75" name="Rechteck 74">
            <a:extLst>
              <a:ext uri="{FF2B5EF4-FFF2-40B4-BE49-F238E27FC236}">
                <a16:creationId xmlns:a16="http://schemas.microsoft.com/office/drawing/2014/main" id="{0D56E8FD-89E7-2760-BA6C-E7A4C7899E42}"/>
              </a:ext>
            </a:extLst>
          </p:cNvPr>
          <p:cNvSpPr/>
          <p:nvPr/>
        </p:nvSpPr>
        <p:spPr>
          <a:xfrm>
            <a:off x="8692472" y="5883657"/>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a:extLst>
              <a:ext uri="{FF2B5EF4-FFF2-40B4-BE49-F238E27FC236}">
                <a16:creationId xmlns:a16="http://schemas.microsoft.com/office/drawing/2014/main" id="{BDC8278E-D45D-AE7E-48CF-4F403CD1E091}"/>
              </a:ext>
            </a:extLst>
          </p:cNvPr>
          <p:cNvSpPr/>
          <p:nvPr/>
        </p:nvSpPr>
        <p:spPr>
          <a:xfrm>
            <a:off x="8692472" y="5317374"/>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2CA05029-0DA8-184C-FC63-2F27B7EFD8FD}"/>
              </a:ext>
            </a:extLst>
          </p:cNvPr>
          <p:cNvSpPr/>
          <p:nvPr/>
        </p:nvSpPr>
        <p:spPr>
          <a:xfrm>
            <a:off x="8692472" y="5118396"/>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a:extLst>
              <a:ext uri="{FF2B5EF4-FFF2-40B4-BE49-F238E27FC236}">
                <a16:creationId xmlns:a16="http://schemas.microsoft.com/office/drawing/2014/main" id="{AE6F0221-0B45-41F9-E191-C861316BBC63}"/>
              </a:ext>
            </a:extLst>
          </p:cNvPr>
          <p:cNvSpPr/>
          <p:nvPr/>
        </p:nvSpPr>
        <p:spPr>
          <a:xfrm>
            <a:off x="8692472" y="3892697"/>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Rechteck 79">
            <a:extLst>
              <a:ext uri="{FF2B5EF4-FFF2-40B4-BE49-F238E27FC236}">
                <a16:creationId xmlns:a16="http://schemas.microsoft.com/office/drawing/2014/main" id="{5450A790-633E-B7F4-69A2-4DF532BF0AB6}"/>
              </a:ext>
            </a:extLst>
          </p:cNvPr>
          <p:cNvSpPr/>
          <p:nvPr/>
        </p:nvSpPr>
        <p:spPr>
          <a:xfrm>
            <a:off x="8692472" y="3802199"/>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Rechteck 80">
            <a:extLst>
              <a:ext uri="{FF2B5EF4-FFF2-40B4-BE49-F238E27FC236}">
                <a16:creationId xmlns:a16="http://schemas.microsoft.com/office/drawing/2014/main" id="{A71F058D-6D33-302F-ADFE-4A6EBD86E6E5}"/>
              </a:ext>
            </a:extLst>
          </p:cNvPr>
          <p:cNvSpPr/>
          <p:nvPr/>
        </p:nvSpPr>
        <p:spPr>
          <a:xfrm>
            <a:off x="8692472" y="3038547"/>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Rechteck 82">
            <a:extLst>
              <a:ext uri="{FF2B5EF4-FFF2-40B4-BE49-F238E27FC236}">
                <a16:creationId xmlns:a16="http://schemas.microsoft.com/office/drawing/2014/main" id="{615F8D4E-6F94-9967-840B-350D0797B1E7}"/>
              </a:ext>
            </a:extLst>
          </p:cNvPr>
          <p:cNvSpPr/>
          <p:nvPr/>
        </p:nvSpPr>
        <p:spPr>
          <a:xfrm>
            <a:off x="8692472" y="2970093"/>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83">
            <a:extLst>
              <a:ext uri="{FF2B5EF4-FFF2-40B4-BE49-F238E27FC236}">
                <a16:creationId xmlns:a16="http://schemas.microsoft.com/office/drawing/2014/main" id="{3E5AC238-F520-7F0F-8092-5C0521FAC232}"/>
              </a:ext>
            </a:extLst>
          </p:cNvPr>
          <p:cNvSpPr/>
          <p:nvPr/>
        </p:nvSpPr>
        <p:spPr>
          <a:xfrm>
            <a:off x="8692472" y="2411428"/>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Rechteck 85">
            <a:extLst>
              <a:ext uri="{FF2B5EF4-FFF2-40B4-BE49-F238E27FC236}">
                <a16:creationId xmlns:a16="http://schemas.microsoft.com/office/drawing/2014/main" id="{4C2CE366-CD3C-B144-21BC-56FCB9988F81}"/>
              </a:ext>
            </a:extLst>
          </p:cNvPr>
          <p:cNvSpPr/>
          <p:nvPr/>
        </p:nvSpPr>
        <p:spPr>
          <a:xfrm>
            <a:off x="8692472" y="2357180"/>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Rechteck 86">
            <a:extLst>
              <a:ext uri="{FF2B5EF4-FFF2-40B4-BE49-F238E27FC236}">
                <a16:creationId xmlns:a16="http://schemas.microsoft.com/office/drawing/2014/main" id="{68A2BA97-5F2D-CC06-3E66-138E656DEA63}"/>
              </a:ext>
            </a:extLst>
          </p:cNvPr>
          <p:cNvSpPr/>
          <p:nvPr/>
        </p:nvSpPr>
        <p:spPr>
          <a:xfrm>
            <a:off x="8692472" y="1741727"/>
            <a:ext cx="165729" cy="164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Freihandform: Form 88">
            <a:extLst>
              <a:ext uri="{FF2B5EF4-FFF2-40B4-BE49-F238E27FC236}">
                <a16:creationId xmlns:a16="http://schemas.microsoft.com/office/drawing/2014/main" id="{04E58D05-8788-884B-6E28-A87C5AADD5B6}"/>
              </a:ext>
            </a:extLst>
          </p:cNvPr>
          <p:cNvSpPr/>
          <p:nvPr/>
        </p:nvSpPr>
        <p:spPr>
          <a:xfrm>
            <a:off x="3576255" y="4987518"/>
            <a:ext cx="500883" cy="249008"/>
          </a:xfrm>
          <a:custGeom>
            <a:avLst/>
            <a:gdLst>
              <a:gd name="connsiteX0" fmla="*/ 0 w 3528291"/>
              <a:gd name="connsiteY0" fmla="*/ 378912 h 425094"/>
              <a:gd name="connsiteX1" fmla="*/ 1634837 w 3528291"/>
              <a:gd name="connsiteY1" fmla="*/ 222 h 425094"/>
              <a:gd name="connsiteX2" fmla="*/ 3528291 w 3528291"/>
              <a:gd name="connsiteY2" fmla="*/ 425094 h 425094"/>
              <a:gd name="connsiteX0" fmla="*/ 0 w 2840080"/>
              <a:gd name="connsiteY0" fmla="*/ 424750 h 424750"/>
              <a:gd name="connsiteX1" fmla="*/ 1634837 w 2840080"/>
              <a:gd name="connsiteY1" fmla="*/ 46060 h 424750"/>
              <a:gd name="connsiteX2" fmla="*/ 2840080 w 2840080"/>
              <a:gd name="connsiteY2" fmla="*/ 110714 h 424750"/>
              <a:gd name="connsiteX0" fmla="*/ 0 w 2840080"/>
              <a:gd name="connsiteY0" fmla="*/ 378913 h 378913"/>
              <a:gd name="connsiteX1" fmla="*/ 1634837 w 2840080"/>
              <a:gd name="connsiteY1" fmla="*/ 223 h 378913"/>
              <a:gd name="connsiteX2" fmla="*/ 2840080 w 2840080"/>
              <a:gd name="connsiteY2" fmla="*/ 64877 h 378913"/>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 name="connsiteX0" fmla="*/ 0 w 2840080"/>
              <a:gd name="connsiteY0" fmla="*/ 314036 h 314036"/>
              <a:gd name="connsiteX1" fmla="*/ 2840080 w 2840080"/>
              <a:gd name="connsiteY1" fmla="*/ 0 h 314036"/>
            </a:gdLst>
            <a:ahLst/>
            <a:cxnLst>
              <a:cxn ang="0">
                <a:pos x="connsiteX0" y="connsiteY0"/>
              </a:cxn>
              <a:cxn ang="0">
                <a:pos x="connsiteX1" y="connsiteY1"/>
              </a:cxn>
            </a:cxnLst>
            <a:rect l="l" t="t" r="r" b="b"/>
            <a:pathLst>
              <a:path w="2840080" h="314036">
                <a:moveTo>
                  <a:pt x="0" y="314036"/>
                </a:moveTo>
                <a:cubicBezTo>
                  <a:pt x="1115811" y="108789"/>
                  <a:pt x="1503207" y="310270"/>
                  <a:pt x="2840080" y="0"/>
                </a:cubicBezTo>
              </a:path>
            </a:pathLst>
          </a:custGeom>
          <a:ln w="28575">
            <a:solidFill>
              <a:schemeClr val="bg1">
                <a:lumMod val="65000"/>
              </a:schemeClr>
            </a:solidFill>
            <a:prstDash val="solid"/>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62" name="Rechteck 161">
            <a:extLst>
              <a:ext uri="{FF2B5EF4-FFF2-40B4-BE49-F238E27FC236}">
                <a16:creationId xmlns:a16="http://schemas.microsoft.com/office/drawing/2014/main" id="{1B2F71AD-14DD-4777-9F91-098D85A7C716}"/>
              </a:ext>
            </a:extLst>
          </p:cNvPr>
          <p:cNvSpPr/>
          <p:nvPr/>
        </p:nvSpPr>
        <p:spPr>
          <a:xfrm>
            <a:off x="9199944" y="1618877"/>
            <a:ext cx="1274618" cy="3564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a:t>„gestrichen“</a:t>
            </a:r>
          </a:p>
        </p:txBody>
      </p:sp>
      <p:sp>
        <p:nvSpPr>
          <p:cNvPr id="163" name="Gewitterblitz 162">
            <a:extLst>
              <a:ext uri="{FF2B5EF4-FFF2-40B4-BE49-F238E27FC236}">
                <a16:creationId xmlns:a16="http://schemas.microsoft.com/office/drawing/2014/main" id="{F8151E2F-C495-4D2F-C54E-2494D365668C}"/>
              </a:ext>
            </a:extLst>
          </p:cNvPr>
          <p:cNvSpPr/>
          <p:nvPr/>
        </p:nvSpPr>
        <p:spPr>
          <a:xfrm>
            <a:off x="8389972" y="1369750"/>
            <a:ext cx="457990" cy="885194"/>
          </a:xfrm>
          <a:prstGeom prst="lightningBol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ihandform: Form 163">
            <a:extLst>
              <a:ext uri="{FF2B5EF4-FFF2-40B4-BE49-F238E27FC236}">
                <a16:creationId xmlns:a16="http://schemas.microsoft.com/office/drawing/2014/main" id="{9473BBA7-A8A7-4D56-2907-B3862927F428}"/>
              </a:ext>
            </a:extLst>
          </p:cNvPr>
          <p:cNvSpPr/>
          <p:nvPr/>
        </p:nvSpPr>
        <p:spPr>
          <a:xfrm>
            <a:off x="6777376" y="2425522"/>
            <a:ext cx="2496128" cy="2177536"/>
          </a:xfrm>
          <a:custGeom>
            <a:avLst/>
            <a:gdLst>
              <a:gd name="connsiteX0" fmla="*/ 2229493 w 2585028"/>
              <a:gd name="connsiteY0" fmla="*/ 0 h 1986467"/>
              <a:gd name="connsiteX1" fmla="*/ 2404153 w 2585028"/>
              <a:gd name="connsiteY1" fmla="*/ 1695236 h 1986467"/>
              <a:gd name="connsiteX2" fmla="*/ 0 w 2585028"/>
              <a:gd name="connsiteY2" fmla="*/ 1972639 h 1986467"/>
            </a:gdLst>
            <a:ahLst/>
            <a:cxnLst>
              <a:cxn ang="0">
                <a:pos x="connsiteX0" y="connsiteY0"/>
              </a:cxn>
              <a:cxn ang="0">
                <a:pos x="connsiteX1" y="connsiteY1"/>
              </a:cxn>
              <a:cxn ang="0">
                <a:pos x="connsiteX2" y="connsiteY2"/>
              </a:cxn>
            </a:cxnLst>
            <a:rect l="l" t="t" r="r" b="b"/>
            <a:pathLst>
              <a:path w="2585028" h="1986467">
                <a:moveTo>
                  <a:pt x="2229493" y="0"/>
                </a:moveTo>
                <a:cubicBezTo>
                  <a:pt x="2502614" y="683231"/>
                  <a:pt x="2775735" y="1366463"/>
                  <a:pt x="2404153" y="1695236"/>
                </a:cubicBezTo>
                <a:cubicBezTo>
                  <a:pt x="2032571" y="2024009"/>
                  <a:pt x="1016285" y="1998324"/>
                  <a:pt x="0" y="1972639"/>
                </a:cubicBezTo>
              </a:path>
            </a:pathLst>
          </a:custGeom>
          <a:noFill/>
          <a:ln w="5715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ihandform: Form 164">
            <a:extLst>
              <a:ext uri="{FF2B5EF4-FFF2-40B4-BE49-F238E27FC236}">
                <a16:creationId xmlns:a16="http://schemas.microsoft.com/office/drawing/2014/main" id="{C0274FEB-8D6C-C64C-3A54-3C88099A0B21}"/>
              </a:ext>
            </a:extLst>
          </p:cNvPr>
          <p:cNvSpPr/>
          <p:nvPr/>
        </p:nvSpPr>
        <p:spPr>
          <a:xfrm>
            <a:off x="5992086" y="4450669"/>
            <a:ext cx="2861737" cy="682900"/>
          </a:xfrm>
          <a:custGeom>
            <a:avLst/>
            <a:gdLst>
              <a:gd name="connsiteX0" fmla="*/ 2229493 w 2585028"/>
              <a:gd name="connsiteY0" fmla="*/ 0 h 1986467"/>
              <a:gd name="connsiteX1" fmla="*/ 2404153 w 2585028"/>
              <a:gd name="connsiteY1" fmla="*/ 1695236 h 1986467"/>
              <a:gd name="connsiteX2" fmla="*/ 0 w 2585028"/>
              <a:gd name="connsiteY2" fmla="*/ 1972639 h 1986467"/>
              <a:gd name="connsiteX0" fmla="*/ 2229493 w 2229493"/>
              <a:gd name="connsiteY0" fmla="*/ 0 h 1972639"/>
              <a:gd name="connsiteX1" fmla="*/ 0 w 2229493"/>
              <a:gd name="connsiteY1" fmla="*/ 1972639 h 1972639"/>
              <a:gd name="connsiteX0" fmla="*/ 2027332 w 2027332"/>
              <a:gd name="connsiteY0" fmla="*/ 0 h 585488"/>
              <a:gd name="connsiteX1" fmla="*/ 0 w 2027332"/>
              <a:gd name="connsiteY1" fmla="*/ 585488 h 585488"/>
              <a:gd name="connsiteX0" fmla="*/ 2963659 w 2963659"/>
              <a:gd name="connsiteY0" fmla="*/ 0 h 622979"/>
              <a:gd name="connsiteX1" fmla="*/ 0 w 2963659"/>
              <a:gd name="connsiteY1" fmla="*/ 622979 h 622979"/>
              <a:gd name="connsiteX0" fmla="*/ 2963659 w 2963659"/>
              <a:gd name="connsiteY0" fmla="*/ 0 h 622979"/>
              <a:gd name="connsiteX1" fmla="*/ 0 w 2963659"/>
              <a:gd name="connsiteY1" fmla="*/ 622979 h 622979"/>
              <a:gd name="connsiteX0" fmla="*/ 2963659 w 2963659"/>
              <a:gd name="connsiteY0" fmla="*/ 0 h 622979"/>
              <a:gd name="connsiteX1" fmla="*/ 0 w 2963659"/>
              <a:gd name="connsiteY1" fmla="*/ 622979 h 622979"/>
            </a:gdLst>
            <a:ahLst/>
            <a:cxnLst>
              <a:cxn ang="0">
                <a:pos x="connsiteX0" y="connsiteY0"/>
              </a:cxn>
              <a:cxn ang="0">
                <a:pos x="connsiteX1" y="connsiteY1"/>
              </a:cxn>
            </a:cxnLst>
            <a:rect l="l" t="t" r="r" b="b"/>
            <a:pathLst>
              <a:path w="2963659" h="622979">
                <a:moveTo>
                  <a:pt x="2963659" y="0"/>
                </a:moveTo>
                <a:cubicBezTo>
                  <a:pt x="1773612" y="376368"/>
                  <a:pt x="1296449" y="480927"/>
                  <a:pt x="0" y="622979"/>
                </a:cubicBezTo>
              </a:path>
            </a:pathLst>
          </a:custGeom>
          <a:noFill/>
          <a:ln w="5715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708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ADC19D2-E1F7-E29D-1A0C-F28AD76E550A}"/>
              </a:ext>
            </a:extLst>
          </p:cNvPr>
          <p:cNvSpPr/>
          <p:nvPr/>
        </p:nvSpPr>
        <p:spPr>
          <a:xfrm>
            <a:off x="544945" y="3190798"/>
            <a:ext cx="10954328" cy="22956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2E2767B-D7C6-DF91-A924-E46C528D5E92}"/>
              </a:ext>
            </a:extLst>
          </p:cNvPr>
          <p:cNvSpPr>
            <a:spLocks noGrp="1"/>
          </p:cNvSpPr>
          <p:nvPr>
            <p:ph type="title"/>
          </p:nvPr>
        </p:nvSpPr>
        <p:spPr>
          <a:xfrm>
            <a:off x="657224" y="499533"/>
            <a:ext cx="10772775" cy="858750"/>
          </a:xfrm>
        </p:spPr>
        <p:txBody>
          <a:bodyPr/>
          <a:lstStyle/>
          <a:p>
            <a:r>
              <a:rPr lang="en-US"/>
              <a:t>Das “Alignment”-Problem</a:t>
            </a:r>
          </a:p>
        </p:txBody>
      </p:sp>
      <p:sp>
        <p:nvSpPr>
          <p:cNvPr id="4" name="Textfeld 3">
            <a:extLst>
              <a:ext uri="{FF2B5EF4-FFF2-40B4-BE49-F238E27FC236}">
                <a16:creationId xmlns:a16="http://schemas.microsoft.com/office/drawing/2014/main" id="{9BD3FC9B-F2BE-C7C0-EE64-10476F9F2A3E}"/>
              </a:ext>
            </a:extLst>
          </p:cNvPr>
          <p:cNvSpPr txBox="1"/>
          <p:nvPr/>
        </p:nvSpPr>
        <p:spPr>
          <a:xfrm>
            <a:off x="3604334" y="1766709"/>
            <a:ext cx="4199135" cy="1015663"/>
          </a:xfrm>
          <a:prstGeom prst="rect">
            <a:avLst/>
          </a:prstGeom>
          <a:solidFill>
            <a:schemeClr val="bg2"/>
          </a:solidFill>
        </p:spPr>
        <p:txBody>
          <a:bodyPr wrap="square" lIns="432000" rIns="432000" rtlCol="0">
            <a:spAutoFit/>
          </a:bodyPr>
          <a:lstStyle/>
          <a:p>
            <a:pPr algn="ctr">
              <a:spcAft>
                <a:spcPts val="1200"/>
              </a:spcAft>
            </a:pPr>
            <a:r>
              <a:rPr lang="de-DE" sz="2000" b="1"/>
              <a:t>Die wahrscheinlichste Fortsetzung ist nicht immer die nützlichste für den Anwender</a:t>
            </a:r>
            <a:endParaRPr lang="de-DE" sz="2000"/>
          </a:p>
        </p:txBody>
      </p:sp>
      <p:graphicFrame>
        <p:nvGraphicFramePr>
          <p:cNvPr id="5" name="Tabelle 5">
            <a:extLst>
              <a:ext uri="{FF2B5EF4-FFF2-40B4-BE49-F238E27FC236}">
                <a16:creationId xmlns:a16="http://schemas.microsoft.com/office/drawing/2014/main" id="{D6A4A93E-2448-7F18-817B-53EF93B53610}"/>
              </a:ext>
            </a:extLst>
          </p:cNvPr>
          <p:cNvGraphicFramePr>
            <a:graphicFrameLocks noGrp="1"/>
          </p:cNvGraphicFramePr>
          <p:nvPr>
            <p:extLst>
              <p:ext uri="{D42A27DB-BD31-4B8C-83A1-F6EECF244321}">
                <p14:modId xmlns:p14="http://schemas.microsoft.com/office/powerpoint/2010/main" val="807315506"/>
              </p:ext>
            </p:extLst>
          </p:nvPr>
        </p:nvGraphicFramePr>
        <p:xfrm>
          <a:off x="843655" y="3306736"/>
          <a:ext cx="4083728" cy="1285240"/>
        </p:xfrm>
        <a:graphic>
          <a:graphicData uri="http://schemas.openxmlformats.org/drawingml/2006/table">
            <a:tbl>
              <a:tblPr firstRow="1" bandRow="1">
                <a:tableStyleId>{2D5ABB26-0587-4C30-8999-92F81FD0307C}</a:tableStyleId>
              </a:tblPr>
              <a:tblGrid>
                <a:gridCol w="1722268">
                  <a:extLst>
                    <a:ext uri="{9D8B030D-6E8A-4147-A177-3AD203B41FA5}">
                      <a16:colId xmlns:a16="http://schemas.microsoft.com/office/drawing/2014/main" val="757325624"/>
                    </a:ext>
                  </a:extLst>
                </a:gridCol>
                <a:gridCol w="2361460">
                  <a:extLst>
                    <a:ext uri="{9D8B030D-6E8A-4147-A177-3AD203B41FA5}">
                      <a16:colId xmlns:a16="http://schemas.microsoft.com/office/drawing/2014/main" val="1952856252"/>
                    </a:ext>
                  </a:extLst>
                </a:gridCol>
              </a:tblGrid>
              <a:tr h="370840">
                <a:tc>
                  <a:txBody>
                    <a:bodyPr/>
                    <a:lstStyle/>
                    <a:p>
                      <a:pPr algn="r"/>
                      <a:r>
                        <a:rPr lang="en-US" b="1"/>
                        <a:t>Nutzer:</a:t>
                      </a:r>
                    </a:p>
                  </a:txBody>
                  <a:tcPr/>
                </a:tc>
                <a:tc>
                  <a:txBody>
                    <a:bodyPr/>
                    <a:lstStyle/>
                    <a:p>
                      <a:pPr algn="l"/>
                      <a:r>
                        <a:rPr lang="en-US"/>
                        <a:t>Was ergibt 3 x 3?</a:t>
                      </a:r>
                    </a:p>
                  </a:txBody>
                  <a:tcPr/>
                </a:tc>
                <a:extLst>
                  <a:ext uri="{0D108BD9-81ED-4DB2-BD59-A6C34878D82A}">
                    <a16:rowId xmlns:a16="http://schemas.microsoft.com/office/drawing/2014/main" val="2502055601"/>
                  </a:ext>
                </a:extLst>
              </a:tr>
              <a:tr h="370840">
                <a:tc>
                  <a:txBody>
                    <a:bodyPr/>
                    <a:lstStyle/>
                    <a:p>
                      <a:pPr algn="r"/>
                      <a:r>
                        <a:rPr lang="en-US" b="1"/>
                        <a:t>Sprachmodell:</a:t>
                      </a:r>
                    </a:p>
                  </a:txBody>
                  <a:tcPr/>
                </a:tc>
                <a:tc>
                  <a:txBody>
                    <a:bodyPr/>
                    <a:lstStyle/>
                    <a:p>
                      <a:pPr algn="l"/>
                      <a:r>
                        <a:rPr lang="en-US"/>
                        <a:t>Was ergibt 3 x 4?</a:t>
                      </a:r>
                    </a:p>
                    <a:p>
                      <a:pPr algn="l"/>
                      <a:r>
                        <a:rPr lang="en-US"/>
                        <a:t>Was ergibt 3 x 5?</a:t>
                      </a:r>
                    </a:p>
                    <a:p>
                      <a:pPr algn="l"/>
                      <a:r>
                        <a:rPr lang="en-US"/>
                        <a:t>Was ergibt 3 x 6?</a:t>
                      </a:r>
                    </a:p>
                  </a:txBody>
                  <a:tcPr/>
                </a:tc>
                <a:extLst>
                  <a:ext uri="{0D108BD9-81ED-4DB2-BD59-A6C34878D82A}">
                    <a16:rowId xmlns:a16="http://schemas.microsoft.com/office/drawing/2014/main" val="3870740887"/>
                  </a:ext>
                </a:extLst>
              </a:tr>
            </a:tbl>
          </a:graphicData>
        </a:graphic>
      </p:graphicFrame>
      <p:graphicFrame>
        <p:nvGraphicFramePr>
          <p:cNvPr id="6" name="Tabelle 5">
            <a:extLst>
              <a:ext uri="{FF2B5EF4-FFF2-40B4-BE49-F238E27FC236}">
                <a16:creationId xmlns:a16="http://schemas.microsoft.com/office/drawing/2014/main" id="{9D1375A1-DA72-DE33-6644-FECE112320EE}"/>
              </a:ext>
            </a:extLst>
          </p:cNvPr>
          <p:cNvGraphicFramePr>
            <a:graphicFrameLocks noGrp="1"/>
          </p:cNvGraphicFramePr>
          <p:nvPr>
            <p:extLst>
              <p:ext uri="{D42A27DB-BD31-4B8C-83A1-F6EECF244321}">
                <p14:modId xmlns:p14="http://schemas.microsoft.com/office/powerpoint/2010/main" val="2756409797"/>
              </p:ext>
            </p:extLst>
          </p:nvPr>
        </p:nvGraphicFramePr>
        <p:xfrm>
          <a:off x="5549130" y="3306736"/>
          <a:ext cx="5346454" cy="1828800"/>
        </p:xfrm>
        <a:graphic>
          <a:graphicData uri="http://schemas.openxmlformats.org/drawingml/2006/table">
            <a:tbl>
              <a:tblPr firstRow="1" bandRow="1">
                <a:tableStyleId>{2D5ABB26-0587-4C30-8999-92F81FD0307C}</a:tableStyleId>
              </a:tblPr>
              <a:tblGrid>
                <a:gridCol w="1757193">
                  <a:extLst>
                    <a:ext uri="{9D8B030D-6E8A-4147-A177-3AD203B41FA5}">
                      <a16:colId xmlns:a16="http://schemas.microsoft.com/office/drawing/2014/main" val="757325624"/>
                    </a:ext>
                  </a:extLst>
                </a:gridCol>
                <a:gridCol w="3589261">
                  <a:extLst>
                    <a:ext uri="{9D8B030D-6E8A-4147-A177-3AD203B41FA5}">
                      <a16:colId xmlns:a16="http://schemas.microsoft.com/office/drawing/2014/main" val="1952856252"/>
                    </a:ext>
                  </a:extLst>
                </a:gridCol>
              </a:tblGrid>
              <a:tr h="370840">
                <a:tc>
                  <a:txBody>
                    <a:bodyPr/>
                    <a:lstStyle/>
                    <a:p>
                      <a:pPr algn="r"/>
                      <a:r>
                        <a:rPr lang="en-US" b="1"/>
                        <a:t>Nutzer:</a:t>
                      </a:r>
                    </a:p>
                  </a:txBody>
                  <a:tcPr/>
                </a:tc>
                <a:tc>
                  <a:txBody>
                    <a:bodyPr/>
                    <a:lstStyle/>
                    <a:p>
                      <a:pPr algn="l"/>
                      <a:r>
                        <a:rPr lang="en-US"/>
                        <a:t>Why is it important to eat socks after meditating?</a:t>
                      </a:r>
                    </a:p>
                  </a:txBody>
                  <a:tcPr/>
                </a:tc>
                <a:extLst>
                  <a:ext uri="{0D108BD9-81ED-4DB2-BD59-A6C34878D82A}">
                    <a16:rowId xmlns:a16="http://schemas.microsoft.com/office/drawing/2014/main" val="2502055601"/>
                  </a:ext>
                </a:extLst>
              </a:tr>
              <a:tr h="370840">
                <a:tc>
                  <a:txBody>
                    <a:bodyPr/>
                    <a:lstStyle/>
                    <a:p>
                      <a:pPr algn="r"/>
                      <a:r>
                        <a:rPr lang="en-US" b="1"/>
                        <a:t>Sprachmodell:</a:t>
                      </a:r>
                    </a:p>
                  </a:txBody>
                  <a:tcPr/>
                </a:tc>
                <a:tc>
                  <a:txBody>
                    <a:bodyPr/>
                    <a:lstStyle/>
                    <a:p>
                      <a:pPr algn="l"/>
                      <a:r>
                        <a:rPr lang="en-US"/>
                        <a:t>When you eat socks, you are tasting the essence of enlightenment. You are tasting the true flavor of the awakened mind.</a:t>
                      </a:r>
                    </a:p>
                  </a:txBody>
                  <a:tcPr/>
                </a:tc>
                <a:extLst>
                  <a:ext uri="{0D108BD9-81ED-4DB2-BD59-A6C34878D82A}">
                    <a16:rowId xmlns:a16="http://schemas.microsoft.com/office/drawing/2014/main" val="3870740887"/>
                  </a:ext>
                </a:extLst>
              </a:tr>
            </a:tbl>
          </a:graphicData>
        </a:graphic>
      </p:graphicFrame>
      <p:sp>
        <p:nvSpPr>
          <p:cNvPr id="7" name="Textfeld 6">
            <a:extLst>
              <a:ext uri="{FF2B5EF4-FFF2-40B4-BE49-F238E27FC236}">
                <a16:creationId xmlns:a16="http://schemas.microsoft.com/office/drawing/2014/main" id="{2BC76535-A5FE-61A2-2F05-FCA6DA6B4ED1}"/>
              </a:ext>
            </a:extLst>
          </p:cNvPr>
          <p:cNvSpPr txBox="1"/>
          <p:nvPr/>
        </p:nvSpPr>
        <p:spPr>
          <a:xfrm>
            <a:off x="10273913" y="5177557"/>
            <a:ext cx="1156086" cy="276999"/>
          </a:xfrm>
          <a:prstGeom prst="rect">
            <a:avLst/>
          </a:prstGeom>
          <a:noFill/>
        </p:spPr>
        <p:txBody>
          <a:bodyPr wrap="none" rtlCol="0">
            <a:spAutoFit/>
          </a:bodyPr>
          <a:lstStyle/>
          <a:p>
            <a:r>
              <a:rPr lang="en-US" sz="1200"/>
              <a:t>Quelle:  OpenAI</a:t>
            </a:r>
          </a:p>
        </p:txBody>
      </p:sp>
      <p:sp>
        <p:nvSpPr>
          <p:cNvPr id="8" name="Textfeld 7">
            <a:extLst>
              <a:ext uri="{FF2B5EF4-FFF2-40B4-BE49-F238E27FC236}">
                <a16:creationId xmlns:a16="http://schemas.microsoft.com/office/drawing/2014/main" id="{E20AF6A6-881E-381F-E5D1-E210D324C45A}"/>
              </a:ext>
            </a:extLst>
          </p:cNvPr>
          <p:cNvSpPr txBox="1"/>
          <p:nvPr/>
        </p:nvSpPr>
        <p:spPr>
          <a:xfrm>
            <a:off x="3558152" y="1628163"/>
            <a:ext cx="513282" cy="1323439"/>
          </a:xfrm>
          <a:prstGeom prst="rect">
            <a:avLst/>
          </a:prstGeom>
          <a:noFill/>
        </p:spPr>
        <p:txBody>
          <a:bodyPr wrap="none" rtlCol="0">
            <a:spAutoFit/>
          </a:bodyPr>
          <a:lstStyle/>
          <a:p>
            <a:r>
              <a:rPr lang="en-US" sz="8000" b="1">
                <a:solidFill>
                  <a:schemeClr val="bg2">
                    <a:lumMod val="50000"/>
                  </a:schemeClr>
                </a:solidFill>
              </a:rPr>
              <a:t>!</a:t>
            </a:r>
          </a:p>
        </p:txBody>
      </p:sp>
      <p:sp>
        <p:nvSpPr>
          <p:cNvPr id="9" name="Textfeld 8">
            <a:extLst>
              <a:ext uri="{FF2B5EF4-FFF2-40B4-BE49-F238E27FC236}">
                <a16:creationId xmlns:a16="http://schemas.microsoft.com/office/drawing/2014/main" id="{566C459F-5D9C-A349-61A8-48C71573DA58}"/>
              </a:ext>
            </a:extLst>
          </p:cNvPr>
          <p:cNvSpPr txBox="1"/>
          <p:nvPr/>
        </p:nvSpPr>
        <p:spPr>
          <a:xfrm>
            <a:off x="7325759" y="1628163"/>
            <a:ext cx="513282" cy="1323439"/>
          </a:xfrm>
          <a:prstGeom prst="rect">
            <a:avLst/>
          </a:prstGeom>
          <a:noFill/>
        </p:spPr>
        <p:txBody>
          <a:bodyPr wrap="none" rtlCol="0">
            <a:spAutoFit/>
          </a:bodyPr>
          <a:lstStyle/>
          <a:p>
            <a:r>
              <a:rPr lang="en-US" sz="8000" b="1">
                <a:solidFill>
                  <a:schemeClr val="bg2">
                    <a:lumMod val="50000"/>
                  </a:schemeClr>
                </a:solidFill>
              </a:rPr>
              <a:t>!</a:t>
            </a:r>
          </a:p>
        </p:txBody>
      </p:sp>
    </p:spTree>
    <p:extLst>
      <p:ext uri="{BB962C8B-B14F-4D97-AF65-F5344CB8AC3E}">
        <p14:creationId xmlns:p14="http://schemas.microsoft.com/office/powerpoint/2010/main" val="1674626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8AF437-0F61-238D-E722-9C31B2D4AE17}"/>
              </a:ext>
            </a:extLst>
          </p:cNvPr>
          <p:cNvSpPr>
            <a:spLocks noGrp="1"/>
          </p:cNvSpPr>
          <p:nvPr>
            <p:ph type="title"/>
          </p:nvPr>
        </p:nvSpPr>
        <p:spPr/>
        <p:txBody>
          <a:bodyPr>
            <a:normAutofit/>
          </a:bodyPr>
          <a:lstStyle/>
          <a:p>
            <a:r>
              <a:rPr lang="en-US" sz="4800"/>
              <a:t>Alignment durch menschliches Feedback</a:t>
            </a:r>
          </a:p>
        </p:txBody>
      </p:sp>
      <p:graphicFrame>
        <p:nvGraphicFramePr>
          <p:cNvPr id="4" name="Tabelle 4">
            <a:extLst>
              <a:ext uri="{FF2B5EF4-FFF2-40B4-BE49-F238E27FC236}">
                <a16:creationId xmlns:a16="http://schemas.microsoft.com/office/drawing/2014/main" id="{A72296F4-1D9A-CE55-1F3C-FBAAFEB10F19}"/>
              </a:ext>
            </a:extLst>
          </p:cNvPr>
          <p:cNvGraphicFramePr>
            <a:graphicFrameLocks noGrp="1"/>
          </p:cNvGraphicFramePr>
          <p:nvPr>
            <p:extLst>
              <p:ext uri="{D42A27DB-BD31-4B8C-83A1-F6EECF244321}">
                <p14:modId xmlns:p14="http://schemas.microsoft.com/office/powerpoint/2010/main" val="832924305"/>
              </p:ext>
            </p:extLst>
          </p:nvPr>
        </p:nvGraphicFramePr>
        <p:xfrm>
          <a:off x="657223" y="1469417"/>
          <a:ext cx="10772775" cy="5388583"/>
        </p:xfrm>
        <a:graphic>
          <a:graphicData uri="http://schemas.openxmlformats.org/drawingml/2006/table">
            <a:tbl>
              <a:tblPr firstRow="1" bandRow="1">
                <a:tableStyleId>{5C22544A-7EE6-4342-B048-85BDC9FD1C3A}</a:tableStyleId>
              </a:tblPr>
              <a:tblGrid>
                <a:gridCol w="1929009">
                  <a:extLst>
                    <a:ext uri="{9D8B030D-6E8A-4147-A177-3AD203B41FA5}">
                      <a16:colId xmlns:a16="http://schemas.microsoft.com/office/drawing/2014/main" val="3229085048"/>
                    </a:ext>
                  </a:extLst>
                </a:gridCol>
                <a:gridCol w="1661916">
                  <a:extLst>
                    <a:ext uri="{9D8B030D-6E8A-4147-A177-3AD203B41FA5}">
                      <a16:colId xmlns:a16="http://schemas.microsoft.com/office/drawing/2014/main" val="3135310994"/>
                    </a:ext>
                  </a:extLst>
                </a:gridCol>
                <a:gridCol w="2105440">
                  <a:extLst>
                    <a:ext uri="{9D8B030D-6E8A-4147-A177-3AD203B41FA5}">
                      <a16:colId xmlns:a16="http://schemas.microsoft.com/office/drawing/2014/main" val="968374405"/>
                    </a:ext>
                  </a:extLst>
                </a:gridCol>
                <a:gridCol w="1485485">
                  <a:extLst>
                    <a:ext uri="{9D8B030D-6E8A-4147-A177-3AD203B41FA5}">
                      <a16:colId xmlns:a16="http://schemas.microsoft.com/office/drawing/2014/main" val="424318259"/>
                    </a:ext>
                  </a:extLst>
                </a:gridCol>
                <a:gridCol w="2288131">
                  <a:extLst>
                    <a:ext uri="{9D8B030D-6E8A-4147-A177-3AD203B41FA5}">
                      <a16:colId xmlns:a16="http://schemas.microsoft.com/office/drawing/2014/main" val="4064510750"/>
                    </a:ext>
                  </a:extLst>
                </a:gridCol>
                <a:gridCol w="1302794">
                  <a:extLst>
                    <a:ext uri="{9D8B030D-6E8A-4147-A177-3AD203B41FA5}">
                      <a16:colId xmlns:a16="http://schemas.microsoft.com/office/drawing/2014/main" val="3266949204"/>
                    </a:ext>
                  </a:extLst>
                </a:gridCol>
              </a:tblGrid>
              <a:tr h="326656">
                <a:tc gridSpan="2">
                  <a:txBody>
                    <a:bodyPr/>
                    <a:lstStyle/>
                    <a:p>
                      <a:r>
                        <a:rPr lang="de-DE" sz="1600">
                          <a:solidFill>
                            <a:schemeClr val="tx1"/>
                          </a:solidFill>
                        </a:rPr>
                        <a:t>Schritt 1</a:t>
                      </a:r>
                    </a:p>
                  </a:txBody>
                  <a:tcPr>
                    <a:solidFill>
                      <a:schemeClr val="accent1">
                        <a:lumMod val="20000"/>
                        <a:lumOff val="80000"/>
                      </a:schemeClr>
                    </a:solidFill>
                  </a:tcPr>
                </a:tc>
                <a:tc hMerge="1">
                  <a:txBody>
                    <a:bodyPr/>
                    <a:lstStyle/>
                    <a:p>
                      <a:endParaRPr lang="de-DE" dirty="0">
                        <a:solidFill>
                          <a:schemeClr val="tx1"/>
                        </a:solidFill>
                      </a:endParaRPr>
                    </a:p>
                  </a:txBody>
                  <a:tcPr>
                    <a:solidFill>
                      <a:schemeClr val="accent1">
                        <a:lumMod val="20000"/>
                        <a:lumOff val="80000"/>
                      </a:schemeClr>
                    </a:solidFill>
                  </a:tcPr>
                </a:tc>
                <a:tc gridSpan="2">
                  <a:txBody>
                    <a:bodyPr/>
                    <a:lstStyle/>
                    <a:p>
                      <a:r>
                        <a:rPr lang="de-DE" sz="1600">
                          <a:solidFill>
                            <a:schemeClr val="tx1"/>
                          </a:solidFill>
                        </a:rPr>
                        <a:t>Schritt 2</a:t>
                      </a:r>
                    </a:p>
                  </a:txBody>
                  <a:tcPr>
                    <a:solidFill>
                      <a:schemeClr val="accent1">
                        <a:lumMod val="20000"/>
                        <a:lumOff val="80000"/>
                      </a:schemeClr>
                    </a:solidFill>
                  </a:tcPr>
                </a:tc>
                <a:tc hMerge="1">
                  <a:txBody>
                    <a:bodyPr/>
                    <a:lstStyle/>
                    <a:p>
                      <a:endParaRPr lang="de-DE" dirty="0">
                        <a:solidFill>
                          <a:schemeClr val="tx1"/>
                        </a:solidFill>
                      </a:endParaRPr>
                    </a:p>
                  </a:txBody>
                  <a:tcPr>
                    <a:solidFill>
                      <a:schemeClr val="accent1">
                        <a:lumMod val="20000"/>
                        <a:lumOff val="80000"/>
                      </a:schemeClr>
                    </a:solidFill>
                  </a:tcPr>
                </a:tc>
                <a:tc gridSpan="2">
                  <a:txBody>
                    <a:bodyPr/>
                    <a:lstStyle/>
                    <a:p>
                      <a:r>
                        <a:rPr lang="de-DE" sz="1600">
                          <a:solidFill>
                            <a:schemeClr val="tx1"/>
                          </a:solidFill>
                        </a:rPr>
                        <a:t>Schritt 3</a:t>
                      </a:r>
                    </a:p>
                  </a:txBody>
                  <a:tcPr>
                    <a:solidFill>
                      <a:schemeClr val="accent1">
                        <a:lumMod val="20000"/>
                        <a:lumOff val="80000"/>
                      </a:schemeClr>
                    </a:solidFill>
                  </a:tcPr>
                </a:tc>
                <a:tc hMerge="1">
                  <a:txBody>
                    <a:bodyPr/>
                    <a:lstStyle/>
                    <a:p>
                      <a:endParaRPr lang="de-DE"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3443737638"/>
                  </a:ext>
                </a:extLst>
              </a:tr>
              <a:tr h="1696920">
                <a:tc>
                  <a:txBody>
                    <a:bodyPr/>
                    <a:lstStyle/>
                    <a:p>
                      <a:r>
                        <a:rPr lang="de-DE" sz="1600"/>
                        <a:t>Eine Nutzeranfrage aus der Vergangen-</a:t>
                      </a:r>
                      <a:r>
                        <a:rPr lang="de-DE" sz="1600" err="1"/>
                        <a:t>heit</a:t>
                      </a:r>
                      <a:r>
                        <a:rPr lang="de-DE" sz="1600"/>
                        <a:t> wird zufällig ausgewählt</a:t>
                      </a:r>
                    </a:p>
                  </a:txBody>
                  <a:tcPr>
                    <a:noFill/>
                  </a:tcPr>
                </a:tc>
                <a:tc>
                  <a:txBody>
                    <a:bodyPr/>
                    <a:lstStyle/>
                    <a:p>
                      <a:endParaRPr lang="de-DE" sz="1600"/>
                    </a:p>
                  </a:txBody>
                  <a:tcPr>
                    <a:noFill/>
                  </a:tcPr>
                </a:tc>
                <a:tc>
                  <a:txBody>
                    <a:bodyPr/>
                    <a:lstStyle/>
                    <a:p>
                      <a:r>
                        <a:rPr lang="de-DE" sz="1600"/>
                        <a:t>Zu einer zufälligen Nutzeranfrage werden mehrere mögliche Antworten von GPT zufallsbasiert erzeugt</a:t>
                      </a:r>
                    </a:p>
                  </a:txBody>
                  <a:tcPr>
                    <a:noFill/>
                  </a:tcPr>
                </a:tc>
                <a:tc>
                  <a:txBody>
                    <a:bodyPr/>
                    <a:lstStyle/>
                    <a:p>
                      <a:endParaRPr lang="de-DE" sz="160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a:t>Zu zufälligen Nutzeranfragen werden Antworten von GPT zufallsbasiert erzeugt</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a:p>
                  </a:txBody>
                  <a:tcPr>
                    <a:noFill/>
                  </a:tcPr>
                </a:tc>
                <a:extLst>
                  <a:ext uri="{0D108BD9-81ED-4DB2-BD59-A6C34878D82A}">
                    <a16:rowId xmlns:a16="http://schemas.microsoft.com/office/drawing/2014/main" val="16541010"/>
                  </a:ext>
                </a:extLst>
              </a:tr>
              <a:tr h="1436658">
                <a:tc>
                  <a:txBody>
                    <a:bodyPr/>
                    <a:lstStyle/>
                    <a:p>
                      <a:r>
                        <a:rPr lang="de-DE" sz="1600"/>
                        <a:t>Ein „KI-Lehrer“ schreibt ein Beispiel für eine gute Antwort</a:t>
                      </a:r>
                    </a:p>
                  </a:txBody>
                  <a:tcPr>
                    <a:noFill/>
                  </a:tcPr>
                </a:tc>
                <a:tc>
                  <a:txBody>
                    <a:bodyPr/>
                    <a:lstStyle/>
                    <a:p>
                      <a:endParaRPr lang="de-DE" sz="1600"/>
                    </a:p>
                  </a:txBody>
                  <a:tcPr>
                    <a:noFill/>
                  </a:tcPr>
                </a:tc>
                <a:tc>
                  <a:txBody>
                    <a:bodyPr/>
                    <a:lstStyle/>
                    <a:p>
                      <a:r>
                        <a:rPr lang="de-DE" sz="1600"/>
                        <a:t>Ein KI-Lehrer ordnet die Ergebnisse nach Qualität</a:t>
                      </a:r>
                    </a:p>
                  </a:txBody>
                  <a:tcPr>
                    <a:noFill/>
                  </a:tcPr>
                </a:tc>
                <a:tc>
                  <a:txBody>
                    <a:bodyPr/>
                    <a:lstStyle/>
                    <a:p>
                      <a:endParaRPr lang="de-DE" sz="1600"/>
                    </a:p>
                  </a:txBody>
                  <a:tcPr>
                    <a:noFill/>
                  </a:tcPr>
                </a:tc>
                <a:tc>
                  <a:txBody>
                    <a:bodyPr/>
                    <a:lstStyle/>
                    <a:p>
                      <a:r>
                        <a:rPr lang="de-DE" sz="1600"/>
                        <a:t>Das Bewertungsmodell schätzt die Qualität der Antworten</a:t>
                      </a:r>
                    </a:p>
                  </a:txBody>
                  <a:tcPr>
                    <a:noFill/>
                  </a:tcPr>
                </a:tc>
                <a:tc>
                  <a:txBody>
                    <a:bodyPr/>
                    <a:lstStyle/>
                    <a:p>
                      <a:endParaRPr lang="de-DE" sz="1600"/>
                    </a:p>
                  </a:txBody>
                  <a:tcPr>
                    <a:noFill/>
                  </a:tcPr>
                </a:tc>
                <a:extLst>
                  <a:ext uri="{0D108BD9-81ED-4DB2-BD59-A6C34878D82A}">
                    <a16:rowId xmlns:a16="http://schemas.microsoft.com/office/drawing/2014/main" val="3356271923"/>
                  </a:ext>
                </a:extLst>
              </a:tr>
              <a:tr h="1919725">
                <a:tc>
                  <a:txBody>
                    <a:bodyPr/>
                    <a:lstStyle/>
                    <a:p>
                      <a:r>
                        <a:rPr lang="de-DE" sz="1600"/>
                        <a:t>Die manuell erzeugten Daten werden zum Modelltraining verwendet</a:t>
                      </a:r>
                    </a:p>
                  </a:txBody>
                  <a:tcPr>
                    <a:noFill/>
                  </a:tcPr>
                </a:tc>
                <a:tc>
                  <a:txBody>
                    <a:bodyPr/>
                    <a:lstStyle/>
                    <a:p>
                      <a:endParaRPr lang="de-DE" sz="1600"/>
                    </a:p>
                  </a:txBody>
                  <a:tcPr>
                    <a:noFill/>
                  </a:tcPr>
                </a:tc>
                <a:tc>
                  <a:txBody>
                    <a:bodyPr/>
                    <a:lstStyle/>
                    <a:p>
                      <a:r>
                        <a:rPr lang="de-DE" sz="1600"/>
                        <a:t>Die Daten werden verwendet, um ein Bewertungsmodell zu trainieren, welches die Qualität von Texten abschätzen kann</a:t>
                      </a:r>
                    </a:p>
                  </a:txBody>
                  <a:tcPr>
                    <a:noFill/>
                  </a:tcPr>
                </a:tc>
                <a:tc>
                  <a:txBody>
                    <a:bodyPr/>
                    <a:lstStyle/>
                    <a:p>
                      <a:endParaRPr lang="de-DE" sz="1600"/>
                    </a:p>
                  </a:txBody>
                  <a:tcPr>
                    <a:noFill/>
                  </a:tcPr>
                </a:tc>
                <a:tc>
                  <a:txBody>
                    <a:bodyPr/>
                    <a:lstStyle/>
                    <a:p>
                      <a:r>
                        <a:rPr lang="de-DE" sz="1600"/>
                        <a:t>Die Qualität der Antworten wird als „Belohnung“ im Sinnes Reinforcement Learning verwendet, um das Modell zu verbessern</a:t>
                      </a:r>
                    </a:p>
                  </a:txBody>
                  <a:tcPr>
                    <a:noFill/>
                  </a:tcPr>
                </a:tc>
                <a:tc>
                  <a:txBody>
                    <a:bodyPr/>
                    <a:lstStyle/>
                    <a:p>
                      <a:endParaRPr lang="de-DE" sz="1600"/>
                    </a:p>
                  </a:txBody>
                  <a:tcPr>
                    <a:noFill/>
                  </a:tcPr>
                </a:tc>
                <a:extLst>
                  <a:ext uri="{0D108BD9-81ED-4DB2-BD59-A6C34878D82A}">
                    <a16:rowId xmlns:a16="http://schemas.microsoft.com/office/drawing/2014/main" val="657534682"/>
                  </a:ext>
                </a:extLst>
              </a:tr>
            </a:tbl>
          </a:graphicData>
        </a:graphic>
      </p:graphicFrame>
      <p:grpSp>
        <p:nvGrpSpPr>
          <p:cNvPr id="5" name="Gruppieren 4">
            <a:extLst>
              <a:ext uri="{FF2B5EF4-FFF2-40B4-BE49-F238E27FC236}">
                <a16:creationId xmlns:a16="http://schemas.microsoft.com/office/drawing/2014/main" id="{56275776-C73E-BD6E-BB3A-3D3074235719}"/>
              </a:ext>
            </a:extLst>
          </p:cNvPr>
          <p:cNvGrpSpPr/>
          <p:nvPr/>
        </p:nvGrpSpPr>
        <p:grpSpPr>
          <a:xfrm>
            <a:off x="2439787" y="1793289"/>
            <a:ext cx="8905877" cy="4694208"/>
            <a:chOff x="2129068" y="718941"/>
            <a:chExt cx="8905877" cy="5158865"/>
          </a:xfrm>
        </p:grpSpPr>
        <p:cxnSp>
          <p:nvCxnSpPr>
            <p:cNvPr id="6" name="Verbinder: gewinkelt 5">
              <a:extLst>
                <a:ext uri="{FF2B5EF4-FFF2-40B4-BE49-F238E27FC236}">
                  <a16:creationId xmlns:a16="http://schemas.microsoft.com/office/drawing/2014/main" id="{CA24C3E8-53D4-D3E4-5619-DBFDA5485317}"/>
                </a:ext>
              </a:extLst>
            </p:cNvPr>
            <p:cNvCxnSpPr>
              <a:cxnSpLocks/>
              <a:stCxn id="8" idx="3"/>
              <a:endCxn id="7" idx="3"/>
            </p:cNvCxnSpPr>
            <p:nvPr/>
          </p:nvCxnSpPr>
          <p:spPr>
            <a:xfrm flipV="1">
              <a:off x="10924415" y="1300579"/>
              <a:ext cx="110530" cy="3956914"/>
            </a:xfrm>
            <a:prstGeom prst="bentConnector3">
              <a:avLst>
                <a:gd name="adj1" fmla="val 306822"/>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7" name="Rechteck 6">
              <a:extLst>
                <a:ext uri="{FF2B5EF4-FFF2-40B4-BE49-F238E27FC236}">
                  <a16:creationId xmlns:a16="http://schemas.microsoft.com/office/drawing/2014/main" id="{A8857469-5231-8EE0-9DF6-92B03D98E876}"/>
                </a:ext>
              </a:extLst>
            </p:cNvPr>
            <p:cNvSpPr/>
            <p:nvPr/>
          </p:nvSpPr>
          <p:spPr>
            <a:xfrm>
              <a:off x="10786372" y="1162975"/>
              <a:ext cx="248573" cy="275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D286624D-4AAC-00DD-D355-F0E4C9479D35}"/>
                </a:ext>
              </a:extLst>
            </p:cNvPr>
            <p:cNvSpPr/>
            <p:nvPr/>
          </p:nvSpPr>
          <p:spPr>
            <a:xfrm>
              <a:off x="10675842" y="5119889"/>
              <a:ext cx="248573" cy="275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Sprechblase: oval 8">
              <a:extLst>
                <a:ext uri="{FF2B5EF4-FFF2-40B4-BE49-F238E27FC236}">
                  <a16:creationId xmlns:a16="http://schemas.microsoft.com/office/drawing/2014/main" id="{7390FC9A-73D8-A7A2-8429-B7E3AE790363}"/>
                </a:ext>
              </a:extLst>
            </p:cNvPr>
            <p:cNvSpPr/>
            <p:nvPr/>
          </p:nvSpPr>
          <p:spPr>
            <a:xfrm>
              <a:off x="2376488" y="813047"/>
              <a:ext cx="852004" cy="600229"/>
            </a:xfrm>
            <a:prstGeom prst="wedgeEllipseCallout">
              <a:avLst>
                <a:gd name="adj1" fmla="val -37090"/>
                <a:gd name="adj2" fmla="val 804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a:latin typeface="72 Black" panose="020B0A04030603020204" pitchFamily="34" charset="0"/>
                  <a:cs typeface="72 Black" panose="020B0A04030603020204" pitchFamily="34" charset="0"/>
                </a:rPr>
                <a:t>?</a:t>
              </a:r>
            </a:p>
          </p:txBody>
        </p:sp>
        <p:sp>
          <p:nvSpPr>
            <p:cNvPr id="10" name="Textfeld 9">
              <a:extLst>
                <a:ext uri="{FF2B5EF4-FFF2-40B4-BE49-F238E27FC236}">
                  <a16:creationId xmlns:a16="http://schemas.microsoft.com/office/drawing/2014/main" id="{70E748BD-109E-8628-43F7-A60F5D7C5A38}"/>
                </a:ext>
              </a:extLst>
            </p:cNvPr>
            <p:cNvSpPr txBox="1"/>
            <p:nvPr/>
          </p:nvSpPr>
          <p:spPr>
            <a:xfrm>
              <a:off x="2129068" y="1653309"/>
              <a:ext cx="1346844" cy="261610"/>
            </a:xfrm>
            <a:prstGeom prst="rect">
              <a:avLst/>
            </a:prstGeom>
            <a:noFill/>
          </p:spPr>
          <p:txBody>
            <a:bodyPr wrap="none" rtlCol="0">
              <a:spAutoFit/>
            </a:bodyPr>
            <a:lstStyle/>
            <a:p>
              <a:r>
                <a:rPr lang="de-DE" sz="1050"/>
                <a:t>„Was ist golem.de?“</a:t>
              </a:r>
            </a:p>
          </p:txBody>
        </p:sp>
        <p:pic>
          <p:nvPicPr>
            <p:cNvPr id="11" name="Grafik 10" descr="Benutzer mit einfarbiger Füllung">
              <a:extLst>
                <a:ext uri="{FF2B5EF4-FFF2-40B4-BE49-F238E27FC236}">
                  <a16:creationId xmlns:a16="http://schemas.microsoft.com/office/drawing/2014/main" id="{7FBC12EF-133B-7A54-79E6-D647B01ACC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52926" y="2562341"/>
              <a:ext cx="914400" cy="914400"/>
            </a:xfrm>
            <a:prstGeom prst="rect">
              <a:avLst/>
            </a:prstGeom>
          </p:spPr>
        </p:pic>
        <p:sp>
          <p:nvSpPr>
            <p:cNvPr id="12" name="Textfeld 11">
              <a:extLst>
                <a:ext uri="{FF2B5EF4-FFF2-40B4-BE49-F238E27FC236}">
                  <a16:creationId xmlns:a16="http://schemas.microsoft.com/office/drawing/2014/main" id="{F08CC882-2DA2-D102-B274-8A48F51CCD98}"/>
                </a:ext>
              </a:extLst>
            </p:cNvPr>
            <p:cNvSpPr txBox="1"/>
            <p:nvPr/>
          </p:nvSpPr>
          <p:spPr>
            <a:xfrm>
              <a:off x="2204409" y="3384378"/>
              <a:ext cx="1196161" cy="738664"/>
            </a:xfrm>
            <a:prstGeom prst="rect">
              <a:avLst/>
            </a:prstGeom>
            <a:noFill/>
          </p:spPr>
          <p:txBody>
            <a:bodyPr wrap="none" rtlCol="0">
              <a:spAutoFit/>
            </a:bodyPr>
            <a:lstStyle/>
            <a:p>
              <a:r>
                <a:rPr lang="de-DE" sz="1050"/>
                <a:t>„Golem.de ist ein </a:t>
              </a:r>
            </a:p>
            <a:p>
              <a:r>
                <a:rPr lang="de-DE" sz="1050"/>
                <a:t>deutschsprachiges</a:t>
              </a:r>
            </a:p>
            <a:p>
              <a:r>
                <a:rPr lang="de-DE" sz="1050"/>
                <a:t>Internet-Magazin,</a:t>
              </a:r>
            </a:p>
            <a:p>
              <a:r>
                <a:rPr lang="de-DE" sz="1050"/>
                <a:t>das…“</a:t>
              </a:r>
            </a:p>
          </p:txBody>
        </p:sp>
        <p:pic>
          <p:nvPicPr>
            <p:cNvPr id="13" name="Grafik 12" descr="Dokument mit einfarbiger Füllung">
              <a:extLst>
                <a:ext uri="{FF2B5EF4-FFF2-40B4-BE49-F238E27FC236}">
                  <a16:creationId xmlns:a16="http://schemas.microsoft.com/office/drawing/2014/main" id="{55B2100B-0DBF-833D-20AC-5BADAFE09E5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52160" y="2794178"/>
              <a:ext cx="457200" cy="457200"/>
            </a:xfrm>
            <a:prstGeom prst="rect">
              <a:avLst/>
            </a:prstGeom>
          </p:spPr>
        </p:pic>
        <p:pic>
          <p:nvPicPr>
            <p:cNvPr id="14" name="Grafik 13" descr="Dokument mit einfarbiger Füllung">
              <a:extLst>
                <a:ext uri="{FF2B5EF4-FFF2-40B4-BE49-F238E27FC236}">
                  <a16:creationId xmlns:a16="http://schemas.microsoft.com/office/drawing/2014/main" id="{9C6E9721-ED11-3402-0F4A-53BD2C463F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21728" y="4703136"/>
              <a:ext cx="367196" cy="367196"/>
            </a:xfrm>
            <a:prstGeom prst="rect">
              <a:avLst/>
            </a:prstGeom>
          </p:spPr>
        </p:pic>
        <p:pic>
          <p:nvPicPr>
            <p:cNvPr id="15" name="Grafik 14" descr="Dokument mit einfarbiger Füllung">
              <a:extLst>
                <a:ext uri="{FF2B5EF4-FFF2-40B4-BE49-F238E27FC236}">
                  <a16:creationId xmlns:a16="http://schemas.microsoft.com/office/drawing/2014/main" id="{5C24FC80-3698-1297-3649-029E4AD585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26528" y="4703136"/>
              <a:ext cx="367196" cy="367196"/>
            </a:xfrm>
            <a:prstGeom prst="rect">
              <a:avLst/>
            </a:prstGeom>
          </p:spPr>
        </p:pic>
        <p:pic>
          <p:nvPicPr>
            <p:cNvPr id="16" name="Grafik 15" descr="Dokument mit einfarbiger Füllung">
              <a:extLst>
                <a:ext uri="{FF2B5EF4-FFF2-40B4-BE49-F238E27FC236}">
                  <a16:creationId xmlns:a16="http://schemas.microsoft.com/office/drawing/2014/main" id="{EB8F10EB-F2C2-0CFF-0319-38A3F83EA4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31328" y="4703136"/>
              <a:ext cx="367196" cy="367196"/>
            </a:xfrm>
            <a:prstGeom prst="rect">
              <a:avLst/>
            </a:prstGeom>
          </p:spPr>
        </p:pic>
        <p:pic>
          <p:nvPicPr>
            <p:cNvPr id="17" name="Grafik 16">
              <a:extLst>
                <a:ext uri="{FF2B5EF4-FFF2-40B4-BE49-F238E27FC236}">
                  <a16:creationId xmlns:a16="http://schemas.microsoft.com/office/drawing/2014/main" id="{31DBE949-4239-D410-0105-B601E4D71827}"/>
                </a:ext>
              </a:extLst>
            </p:cNvPr>
            <p:cNvPicPr>
              <a:picLocks noChangeAspect="1"/>
            </p:cNvPicPr>
            <p:nvPr/>
          </p:nvPicPr>
          <p:blipFill>
            <a:blip r:embed="rId6"/>
            <a:stretch>
              <a:fillRect/>
            </a:stretch>
          </p:blipFill>
          <p:spPr>
            <a:xfrm>
              <a:off x="2449194" y="5286140"/>
              <a:ext cx="521863" cy="591666"/>
            </a:xfrm>
            <a:prstGeom prst="rect">
              <a:avLst/>
            </a:prstGeom>
          </p:spPr>
        </p:pic>
        <p:sp>
          <p:nvSpPr>
            <p:cNvPr id="18" name="Gleichschenkliges Dreieck 17">
              <a:extLst>
                <a:ext uri="{FF2B5EF4-FFF2-40B4-BE49-F238E27FC236}">
                  <a16:creationId xmlns:a16="http://schemas.microsoft.com/office/drawing/2014/main" id="{400C1094-984A-F8A4-7E84-9DD5D8B9AA87}"/>
                </a:ext>
              </a:extLst>
            </p:cNvPr>
            <p:cNvSpPr/>
            <p:nvPr/>
          </p:nvSpPr>
          <p:spPr>
            <a:xfrm rot="10800000">
              <a:off x="2284124" y="5089231"/>
              <a:ext cx="822036" cy="14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Gleichschenkliges Dreieck 18">
              <a:extLst>
                <a:ext uri="{FF2B5EF4-FFF2-40B4-BE49-F238E27FC236}">
                  <a16:creationId xmlns:a16="http://schemas.microsoft.com/office/drawing/2014/main" id="{0BD8FC5E-7C03-41EE-79B1-3A88BC363704}"/>
                </a:ext>
              </a:extLst>
            </p:cNvPr>
            <p:cNvSpPr/>
            <p:nvPr/>
          </p:nvSpPr>
          <p:spPr>
            <a:xfrm rot="10800000">
              <a:off x="6050394" y="1339384"/>
              <a:ext cx="822036" cy="14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4FE110E7-AD4D-2AC6-FCE4-BA48504DC110}"/>
                </a:ext>
              </a:extLst>
            </p:cNvPr>
            <p:cNvPicPr>
              <a:picLocks noChangeAspect="1"/>
            </p:cNvPicPr>
            <p:nvPr/>
          </p:nvPicPr>
          <p:blipFill>
            <a:blip r:embed="rId6"/>
            <a:stretch>
              <a:fillRect/>
            </a:stretch>
          </p:blipFill>
          <p:spPr>
            <a:xfrm>
              <a:off x="6200480" y="718941"/>
              <a:ext cx="521863" cy="591666"/>
            </a:xfrm>
            <a:prstGeom prst="rect">
              <a:avLst/>
            </a:prstGeom>
          </p:spPr>
        </p:pic>
        <p:grpSp>
          <p:nvGrpSpPr>
            <p:cNvPr id="21" name="Gruppieren 20">
              <a:extLst>
                <a:ext uri="{FF2B5EF4-FFF2-40B4-BE49-F238E27FC236}">
                  <a16:creationId xmlns:a16="http://schemas.microsoft.com/office/drawing/2014/main" id="{98AE1621-98B5-DD31-458B-BEFB45A7606E}"/>
                </a:ext>
              </a:extLst>
            </p:cNvPr>
            <p:cNvGrpSpPr/>
            <p:nvPr/>
          </p:nvGrpSpPr>
          <p:grpSpPr>
            <a:xfrm>
              <a:off x="5985739" y="1559488"/>
              <a:ext cx="355431" cy="355431"/>
              <a:chOff x="4237275" y="3728752"/>
              <a:chExt cx="1325563" cy="1325563"/>
            </a:xfrm>
          </p:grpSpPr>
          <p:pic>
            <p:nvPicPr>
              <p:cNvPr id="81" name="Grafik 80" descr="Dokument mit einfarbiger Füllung">
                <a:extLst>
                  <a:ext uri="{FF2B5EF4-FFF2-40B4-BE49-F238E27FC236}">
                    <a16:creationId xmlns:a16="http://schemas.microsoft.com/office/drawing/2014/main" id="{DE3A319D-1627-80AF-D237-F603EEC5A2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82" name="Rechteck 81">
                <a:extLst>
                  <a:ext uri="{FF2B5EF4-FFF2-40B4-BE49-F238E27FC236}">
                    <a16:creationId xmlns:a16="http://schemas.microsoft.com/office/drawing/2014/main" id="{8530F9BE-D2BE-42D1-BBC8-A63A9344F4A8}"/>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grpSp>
          <p:nvGrpSpPr>
            <p:cNvPr id="22" name="Gruppieren 21">
              <a:extLst>
                <a:ext uri="{FF2B5EF4-FFF2-40B4-BE49-F238E27FC236}">
                  <a16:creationId xmlns:a16="http://schemas.microsoft.com/office/drawing/2014/main" id="{84C6B2B3-3AC8-880C-A9D4-6E4172B4CED8}"/>
                </a:ext>
              </a:extLst>
            </p:cNvPr>
            <p:cNvGrpSpPr/>
            <p:nvPr/>
          </p:nvGrpSpPr>
          <p:grpSpPr>
            <a:xfrm>
              <a:off x="6283695" y="1559488"/>
              <a:ext cx="355431" cy="355431"/>
              <a:chOff x="4237275" y="3728752"/>
              <a:chExt cx="1325563" cy="1325563"/>
            </a:xfrm>
          </p:grpSpPr>
          <p:pic>
            <p:nvPicPr>
              <p:cNvPr id="79" name="Grafik 78" descr="Dokument mit einfarbiger Füllung">
                <a:extLst>
                  <a:ext uri="{FF2B5EF4-FFF2-40B4-BE49-F238E27FC236}">
                    <a16:creationId xmlns:a16="http://schemas.microsoft.com/office/drawing/2014/main" id="{EAA48F63-D812-171F-31B9-01E29B8925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80" name="Rechteck 79">
                <a:extLst>
                  <a:ext uri="{FF2B5EF4-FFF2-40B4-BE49-F238E27FC236}">
                    <a16:creationId xmlns:a16="http://schemas.microsoft.com/office/drawing/2014/main" id="{3A16A2C6-DFC8-3CA6-6B10-5724934CC73A}"/>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23" name="Gruppieren 22">
              <a:extLst>
                <a:ext uri="{FF2B5EF4-FFF2-40B4-BE49-F238E27FC236}">
                  <a16:creationId xmlns:a16="http://schemas.microsoft.com/office/drawing/2014/main" id="{3B6C3DC4-3DAB-E659-49EE-40385CC3A1F2}"/>
                </a:ext>
              </a:extLst>
            </p:cNvPr>
            <p:cNvGrpSpPr/>
            <p:nvPr/>
          </p:nvGrpSpPr>
          <p:grpSpPr>
            <a:xfrm>
              <a:off x="6570023" y="1559488"/>
              <a:ext cx="355431" cy="355431"/>
              <a:chOff x="4237275" y="3728752"/>
              <a:chExt cx="1325563" cy="1325563"/>
            </a:xfrm>
          </p:grpSpPr>
          <p:pic>
            <p:nvPicPr>
              <p:cNvPr id="77" name="Grafik 76" descr="Dokument mit einfarbiger Füllung">
                <a:extLst>
                  <a:ext uri="{FF2B5EF4-FFF2-40B4-BE49-F238E27FC236}">
                    <a16:creationId xmlns:a16="http://schemas.microsoft.com/office/drawing/2014/main" id="{EF05F7D8-2108-348E-F11A-7AA2E0F8E7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78" name="Rechteck 77">
                <a:extLst>
                  <a:ext uri="{FF2B5EF4-FFF2-40B4-BE49-F238E27FC236}">
                    <a16:creationId xmlns:a16="http://schemas.microsoft.com/office/drawing/2014/main" id="{6E7DCC47-2FA8-5EE6-FEBD-9D0C173A4A7B}"/>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C</a:t>
                </a:r>
              </a:p>
            </p:txBody>
          </p:sp>
        </p:grpSp>
        <p:pic>
          <p:nvPicPr>
            <p:cNvPr id="24" name="Grafik 23" descr="Benutzer mit einfarbiger Füllung">
              <a:extLst>
                <a:ext uri="{FF2B5EF4-FFF2-40B4-BE49-F238E27FC236}">
                  <a16:creationId xmlns:a16="http://schemas.microsoft.com/office/drawing/2014/main" id="{203A170F-F578-BC23-AB5E-F2EF739BD6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8966" y="2703017"/>
              <a:ext cx="640547" cy="640547"/>
            </a:xfrm>
            <a:prstGeom prst="rect">
              <a:avLst/>
            </a:prstGeom>
          </p:spPr>
        </p:pic>
        <p:grpSp>
          <p:nvGrpSpPr>
            <p:cNvPr id="25" name="Gruppieren 24">
              <a:extLst>
                <a:ext uri="{FF2B5EF4-FFF2-40B4-BE49-F238E27FC236}">
                  <a16:creationId xmlns:a16="http://schemas.microsoft.com/office/drawing/2014/main" id="{35AFF7A3-FA4A-87EB-BF2F-8A87B9546B9D}"/>
                </a:ext>
              </a:extLst>
            </p:cNvPr>
            <p:cNvGrpSpPr/>
            <p:nvPr/>
          </p:nvGrpSpPr>
          <p:grpSpPr>
            <a:xfrm>
              <a:off x="5855112" y="3306694"/>
              <a:ext cx="355431" cy="355431"/>
              <a:chOff x="4237275" y="3728752"/>
              <a:chExt cx="1325563" cy="1325563"/>
            </a:xfrm>
          </p:grpSpPr>
          <p:pic>
            <p:nvPicPr>
              <p:cNvPr id="75" name="Grafik 74" descr="Dokument mit einfarbiger Füllung">
                <a:extLst>
                  <a:ext uri="{FF2B5EF4-FFF2-40B4-BE49-F238E27FC236}">
                    <a16:creationId xmlns:a16="http://schemas.microsoft.com/office/drawing/2014/main" id="{71B3F55D-6D84-4D93-463B-575D659F98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76" name="Rechteck 75">
                <a:extLst>
                  <a:ext uri="{FF2B5EF4-FFF2-40B4-BE49-F238E27FC236}">
                    <a16:creationId xmlns:a16="http://schemas.microsoft.com/office/drawing/2014/main" id="{188FCEF6-E0E7-2364-446F-29C9AD816704}"/>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26" name="Gruppieren 25">
              <a:extLst>
                <a:ext uri="{FF2B5EF4-FFF2-40B4-BE49-F238E27FC236}">
                  <a16:creationId xmlns:a16="http://schemas.microsoft.com/office/drawing/2014/main" id="{EB7834DB-6571-A319-EAF0-FDC58AB40EB9}"/>
                </a:ext>
              </a:extLst>
            </p:cNvPr>
            <p:cNvGrpSpPr/>
            <p:nvPr/>
          </p:nvGrpSpPr>
          <p:grpSpPr>
            <a:xfrm>
              <a:off x="6237272" y="3306694"/>
              <a:ext cx="355431" cy="355431"/>
              <a:chOff x="4237275" y="3728752"/>
              <a:chExt cx="1325563" cy="1325563"/>
            </a:xfrm>
          </p:grpSpPr>
          <p:pic>
            <p:nvPicPr>
              <p:cNvPr id="73" name="Grafik 72" descr="Dokument mit einfarbiger Füllung">
                <a:extLst>
                  <a:ext uri="{FF2B5EF4-FFF2-40B4-BE49-F238E27FC236}">
                    <a16:creationId xmlns:a16="http://schemas.microsoft.com/office/drawing/2014/main" id="{B9FB7951-14CA-06C6-1281-2F25DCFC26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74" name="Rechteck 73">
                <a:extLst>
                  <a:ext uri="{FF2B5EF4-FFF2-40B4-BE49-F238E27FC236}">
                    <a16:creationId xmlns:a16="http://schemas.microsoft.com/office/drawing/2014/main" id="{57CD93C6-B19F-9010-7D83-4A41A8500506}"/>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C</a:t>
                </a:r>
              </a:p>
            </p:txBody>
          </p:sp>
        </p:grpSp>
        <p:grpSp>
          <p:nvGrpSpPr>
            <p:cNvPr id="27" name="Gruppieren 26">
              <a:extLst>
                <a:ext uri="{FF2B5EF4-FFF2-40B4-BE49-F238E27FC236}">
                  <a16:creationId xmlns:a16="http://schemas.microsoft.com/office/drawing/2014/main" id="{D14549C6-9CA3-2F56-E35E-5A0D582A13D4}"/>
                </a:ext>
              </a:extLst>
            </p:cNvPr>
            <p:cNvGrpSpPr/>
            <p:nvPr/>
          </p:nvGrpSpPr>
          <p:grpSpPr>
            <a:xfrm>
              <a:off x="6603024" y="3306694"/>
              <a:ext cx="355431" cy="355431"/>
              <a:chOff x="4237275" y="3728752"/>
              <a:chExt cx="1325563" cy="1325563"/>
            </a:xfrm>
          </p:grpSpPr>
          <p:pic>
            <p:nvPicPr>
              <p:cNvPr id="71" name="Grafik 70" descr="Dokument mit einfarbiger Füllung">
                <a:extLst>
                  <a:ext uri="{FF2B5EF4-FFF2-40B4-BE49-F238E27FC236}">
                    <a16:creationId xmlns:a16="http://schemas.microsoft.com/office/drawing/2014/main" id="{9666E17C-0F0A-70C7-2C94-C294DC3B399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72" name="Rechteck 71">
                <a:extLst>
                  <a:ext uri="{FF2B5EF4-FFF2-40B4-BE49-F238E27FC236}">
                    <a16:creationId xmlns:a16="http://schemas.microsoft.com/office/drawing/2014/main" id="{2F0DA10D-B8BA-3788-590F-78BBED3BFAD2}"/>
                  </a:ext>
                </a:extLst>
              </p:cNvPr>
              <p:cNvSpPr/>
              <p:nvPr/>
            </p:nvSpPr>
            <p:spPr>
              <a:xfrm>
                <a:off x="4586020" y="4211302"/>
                <a:ext cx="628073" cy="6237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sp>
          <p:nvSpPr>
            <p:cNvPr id="28" name="Rechteck 27">
              <a:extLst>
                <a:ext uri="{FF2B5EF4-FFF2-40B4-BE49-F238E27FC236}">
                  <a16:creationId xmlns:a16="http://schemas.microsoft.com/office/drawing/2014/main" id="{BDAF2DBD-630C-859D-852D-E817465ECDD8}"/>
                </a:ext>
              </a:extLst>
            </p:cNvPr>
            <p:cNvSpPr/>
            <p:nvPr/>
          </p:nvSpPr>
          <p:spPr>
            <a:xfrm>
              <a:off x="6139703" y="3435186"/>
              <a:ext cx="168409" cy="158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&gt;</a:t>
              </a:r>
            </a:p>
          </p:txBody>
        </p:sp>
        <p:sp>
          <p:nvSpPr>
            <p:cNvPr id="29" name="Rechteck 28">
              <a:extLst>
                <a:ext uri="{FF2B5EF4-FFF2-40B4-BE49-F238E27FC236}">
                  <a16:creationId xmlns:a16="http://schemas.microsoft.com/office/drawing/2014/main" id="{1B97EBEC-023A-C7F9-720E-EF01E62BC6ED}"/>
                </a:ext>
              </a:extLst>
            </p:cNvPr>
            <p:cNvSpPr/>
            <p:nvPr/>
          </p:nvSpPr>
          <p:spPr>
            <a:xfrm>
              <a:off x="6512521" y="3435186"/>
              <a:ext cx="168409" cy="158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&gt;</a:t>
              </a:r>
            </a:p>
          </p:txBody>
        </p:sp>
        <p:pic>
          <p:nvPicPr>
            <p:cNvPr id="30" name="Grafik 29">
              <a:extLst>
                <a:ext uri="{FF2B5EF4-FFF2-40B4-BE49-F238E27FC236}">
                  <a16:creationId xmlns:a16="http://schemas.microsoft.com/office/drawing/2014/main" id="{CE5080B8-8EAE-C7AB-8AFE-FAFA5B8E1B36}"/>
                </a:ext>
              </a:extLst>
            </p:cNvPr>
            <p:cNvPicPr>
              <a:picLocks noChangeAspect="1"/>
            </p:cNvPicPr>
            <p:nvPr/>
          </p:nvPicPr>
          <p:blipFill>
            <a:blip r:embed="rId6"/>
            <a:stretch>
              <a:fillRect/>
            </a:stretch>
          </p:blipFill>
          <p:spPr>
            <a:xfrm>
              <a:off x="5928307" y="4827619"/>
              <a:ext cx="521863" cy="591666"/>
            </a:xfrm>
            <a:prstGeom prst="rect">
              <a:avLst/>
            </a:prstGeom>
          </p:spPr>
        </p:pic>
        <p:grpSp>
          <p:nvGrpSpPr>
            <p:cNvPr id="31" name="Gruppieren 30">
              <a:extLst>
                <a:ext uri="{FF2B5EF4-FFF2-40B4-BE49-F238E27FC236}">
                  <a16:creationId xmlns:a16="http://schemas.microsoft.com/office/drawing/2014/main" id="{0FC80514-81C4-BA6F-A174-950C550BDD07}"/>
                </a:ext>
              </a:extLst>
            </p:cNvPr>
            <p:cNvGrpSpPr/>
            <p:nvPr/>
          </p:nvGrpSpPr>
          <p:grpSpPr>
            <a:xfrm>
              <a:off x="5855112" y="5478086"/>
              <a:ext cx="355431" cy="355431"/>
              <a:chOff x="4237275" y="3728752"/>
              <a:chExt cx="1325563" cy="1325563"/>
            </a:xfrm>
          </p:grpSpPr>
          <p:pic>
            <p:nvPicPr>
              <p:cNvPr id="69" name="Grafik 68" descr="Dokument mit einfarbiger Füllung">
                <a:extLst>
                  <a:ext uri="{FF2B5EF4-FFF2-40B4-BE49-F238E27FC236}">
                    <a16:creationId xmlns:a16="http://schemas.microsoft.com/office/drawing/2014/main" id="{90BFF52B-4639-24C5-AD1A-3AC47BF03C3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70" name="Rechteck 69">
                <a:extLst>
                  <a:ext uri="{FF2B5EF4-FFF2-40B4-BE49-F238E27FC236}">
                    <a16:creationId xmlns:a16="http://schemas.microsoft.com/office/drawing/2014/main" id="{6D1CD9B6-6D9A-3DA0-4F5B-B05416E9993B}"/>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32" name="Gruppieren 31">
              <a:extLst>
                <a:ext uri="{FF2B5EF4-FFF2-40B4-BE49-F238E27FC236}">
                  <a16:creationId xmlns:a16="http://schemas.microsoft.com/office/drawing/2014/main" id="{908E8928-A133-5D26-D7FC-3EA4601D5E74}"/>
                </a:ext>
              </a:extLst>
            </p:cNvPr>
            <p:cNvGrpSpPr/>
            <p:nvPr/>
          </p:nvGrpSpPr>
          <p:grpSpPr>
            <a:xfrm>
              <a:off x="6237272" y="5478086"/>
              <a:ext cx="355431" cy="355431"/>
              <a:chOff x="4237275" y="3728752"/>
              <a:chExt cx="1325563" cy="1325563"/>
            </a:xfrm>
          </p:grpSpPr>
          <p:pic>
            <p:nvPicPr>
              <p:cNvPr id="67" name="Grafik 66" descr="Dokument mit einfarbiger Füllung">
                <a:extLst>
                  <a:ext uri="{FF2B5EF4-FFF2-40B4-BE49-F238E27FC236}">
                    <a16:creationId xmlns:a16="http://schemas.microsoft.com/office/drawing/2014/main" id="{8A79815D-5DB8-CE6A-6E85-3EE15AECFC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68" name="Rechteck 67">
                <a:extLst>
                  <a:ext uri="{FF2B5EF4-FFF2-40B4-BE49-F238E27FC236}">
                    <a16:creationId xmlns:a16="http://schemas.microsoft.com/office/drawing/2014/main" id="{B5F712CE-3D45-1564-3EF7-03700F4C90CD}"/>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C</a:t>
                </a:r>
              </a:p>
            </p:txBody>
          </p:sp>
        </p:grpSp>
        <p:grpSp>
          <p:nvGrpSpPr>
            <p:cNvPr id="33" name="Gruppieren 32">
              <a:extLst>
                <a:ext uri="{FF2B5EF4-FFF2-40B4-BE49-F238E27FC236}">
                  <a16:creationId xmlns:a16="http://schemas.microsoft.com/office/drawing/2014/main" id="{B242DA2B-0D3F-F5E1-28F5-8036C6553C9F}"/>
                </a:ext>
              </a:extLst>
            </p:cNvPr>
            <p:cNvGrpSpPr/>
            <p:nvPr/>
          </p:nvGrpSpPr>
          <p:grpSpPr>
            <a:xfrm>
              <a:off x="6603024" y="5478086"/>
              <a:ext cx="355431" cy="355431"/>
              <a:chOff x="4237275" y="3728752"/>
              <a:chExt cx="1325563" cy="1325563"/>
            </a:xfrm>
          </p:grpSpPr>
          <p:pic>
            <p:nvPicPr>
              <p:cNvPr id="65" name="Grafik 64" descr="Dokument mit einfarbiger Füllung">
                <a:extLst>
                  <a:ext uri="{FF2B5EF4-FFF2-40B4-BE49-F238E27FC236}">
                    <a16:creationId xmlns:a16="http://schemas.microsoft.com/office/drawing/2014/main" id="{FDA8904A-3CFB-A5A2-4D8A-252D2A2179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66" name="Rechteck 65">
                <a:extLst>
                  <a:ext uri="{FF2B5EF4-FFF2-40B4-BE49-F238E27FC236}">
                    <a16:creationId xmlns:a16="http://schemas.microsoft.com/office/drawing/2014/main" id="{5C50461D-C662-38CE-E5DA-1B0719C59613}"/>
                  </a:ext>
                </a:extLst>
              </p:cNvPr>
              <p:cNvSpPr/>
              <p:nvPr/>
            </p:nvSpPr>
            <p:spPr>
              <a:xfrm>
                <a:off x="4586020" y="4211302"/>
                <a:ext cx="628073" cy="6237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sp>
          <p:nvSpPr>
            <p:cNvPr id="34" name="Rechteck 33">
              <a:extLst>
                <a:ext uri="{FF2B5EF4-FFF2-40B4-BE49-F238E27FC236}">
                  <a16:creationId xmlns:a16="http://schemas.microsoft.com/office/drawing/2014/main" id="{A3674D39-1857-B5E1-5FA0-E85100AA6EF6}"/>
                </a:ext>
              </a:extLst>
            </p:cNvPr>
            <p:cNvSpPr/>
            <p:nvPr/>
          </p:nvSpPr>
          <p:spPr>
            <a:xfrm>
              <a:off x="6139703" y="5606578"/>
              <a:ext cx="168409" cy="158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&gt;</a:t>
              </a:r>
            </a:p>
          </p:txBody>
        </p:sp>
        <p:sp>
          <p:nvSpPr>
            <p:cNvPr id="35" name="Rechteck 34">
              <a:extLst>
                <a:ext uri="{FF2B5EF4-FFF2-40B4-BE49-F238E27FC236}">
                  <a16:creationId xmlns:a16="http://schemas.microsoft.com/office/drawing/2014/main" id="{D8343D51-0C6F-8D14-8262-E810BD3E9036}"/>
                </a:ext>
              </a:extLst>
            </p:cNvPr>
            <p:cNvSpPr/>
            <p:nvPr/>
          </p:nvSpPr>
          <p:spPr>
            <a:xfrm>
              <a:off x="6512521" y="5606578"/>
              <a:ext cx="168409" cy="158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&gt;</a:t>
              </a:r>
            </a:p>
          </p:txBody>
        </p:sp>
        <p:sp>
          <p:nvSpPr>
            <p:cNvPr id="36" name="Gleichschenkliges Dreieck 35">
              <a:extLst>
                <a:ext uri="{FF2B5EF4-FFF2-40B4-BE49-F238E27FC236}">
                  <a16:creationId xmlns:a16="http://schemas.microsoft.com/office/drawing/2014/main" id="{5CBF7805-16EC-C8D1-4182-5A1983C75D57}"/>
                </a:ext>
              </a:extLst>
            </p:cNvPr>
            <p:cNvSpPr/>
            <p:nvPr/>
          </p:nvSpPr>
          <p:spPr>
            <a:xfrm rot="10800000">
              <a:off x="9669500" y="1339384"/>
              <a:ext cx="822036" cy="14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7" name="Grafik 36">
              <a:extLst>
                <a:ext uri="{FF2B5EF4-FFF2-40B4-BE49-F238E27FC236}">
                  <a16:creationId xmlns:a16="http://schemas.microsoft.com/office/drawing/2014/main" id="{24091E5C-0677-87AD-2B5E-FBA10B09B855}"/>
                </a:ext>
              </a:extLst>
            </p:cNvPr>
            <p:cNvPicPr>
              <a:picLocks noChangeAspect="1"/>
            </p:cNvPicPr>
            <p:nvPr/>
          </p:nvPicPr>
          <p:blipFill>
            <a:blip r:embed="rId6"/>
            <a:stretch>
              <a:fillRect/>
            </a:stretch>
          </p:blipFill>
          <p:spPr>
            <a:xfrm>
              <a:off x="9819586" y="718941"/>
              <a:ext cx="521863" cy="591666"/>
            </a:xfrm>
            <a:prstGeom prst="rect">
              <a:avLst/>
            </a:prstGeom>
          </p:spPr>
        </p:pic>
        <p:grpSp>
          <p:nvGrpSpPr>
            <p:cNvPr id="38" name="Gruppieren 37">
              <a:extLst>
                <a:ext uri="{FF2B5EF4-FFF2-40B4-BE49-F238E27FC236}">
                  <a16:creationId xmlns:a16="http://schemas.microsoft.com/office/drawing/2014/main" id="{3DB20E24-BE9D-4D1F-9213-FEC941A394A9}"/>
                </a:ext>
              </a:extLst>
            </p:cNvPr>
            <p:cNvGrpSpPr/>
            <p:nvPr/>
          </p:nvGrpSpPr>
          <p:grpSpPr>
            <a:xfrm>
              <a:off x="9604845" y="1559488"/>
              <a:ext cx="355431" cy="355431"/>
              <a:chOff x="4237275" y="3728752"/>
              <a:chExt cx="1325563" cy="1325563"/>
            </a:xfrm>
          </p:grpSpPr>
          <p:pic>
            <p:nvPicPr>
              <p:cNvPr id="63" name="Grafik 62" descr="Dokument mit einfarbiger Füllung">
                <a:extLst>
                  <a:ext uri="{FF2B5EF4-FFF2-40B4-BE49-F238E27FC236}">
                    <a16:creationId xmlns:a16="http://schemas.microsoft.com/office/drawing/2014/main" id="{30D742A8-335C-346B-65B5-A629F0BE49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64" name="Rechteck 63">
                <a:extLst>
                  <a:ext uri="{FF2B5EF4-FFF2-40B4-BE49-F238E27FC236}">
                    <a16:creationId xmlns:a16="http://schemas.microsoft.com/office/drawing/2014/main" id="{BE6C62A6-8115-09D0-1AE1-202FFFCCEBD3}"/>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grpSp>
          <p:nvGrpSpPr>
            <p:cNvPr id="39" name="Gruppieren 38">
              <a:extLst>
                <a:ext uri="{FF2B5EF4-FFF2-40B4-BE49-F238E27FC236}">
                  <a16:creationId xmlns:a16="http://schemas.microsoft.com/office/drawing/2014/main" id="{2750FFA2-C311-908F-BD22-27446CE850E3}"/>
                </a:ext>
              </a:extLst>
            </p:cNvPr>
            <p:cNvGrpSpPr/>
            <p:nvPr/>
          </p:nvGrpSpPr>
          <p:grpSpPr>
            <a:xfrm>
              <a:off x="9902801" y="1559488"/>
              <a:ext cx="355431" cy="355431"/>
              <a:chOff x="4237275" y="3728752"/>
              <a:chExt cx="1325563" cy="1325563"/>
            </a:xfrm>
          </p:grpSpPr>
          <p:pic>
            <p:nvPicPr>
              <p:cNvPr id="61" name="Grafik 60" descr="Dokument mit einfarbiger Füllung">
                <a:extLst>
                  <a:ext uri="{FF2B5EF4-FFF2-40B4-BE49-F238E27FC236}">
                    <a16:creationId xmlns:a16="http://schemas.microsoft.com/office/drawing/2014/main" id="{E6EA25CB-8685-A501-65D4-F1D0516F62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62" name="Rechteck 61">
                <a:extLst>
                  <a:ext uri="{FF2B5EF4-FFF2-40B4-BE49-F238E27FC236}">
                    <a16:creationId xmlns:a16="http://schemas.microsoft.com/office/drawing/2014/main" id="{32C1F2B7-1602-A4F4-0194-D016B2B89666}"/>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40" name="Gruppieren 39">
              <a:extLst>
                <a:ext uri="{FF2B5EF4-FFF2-40B4-BE49-F238E27FC236}">
                  <a16:creationId xmlns:a16="http://schemas.microsoft.com/office/drawing/2014/main" id="{5D726C90-8C97-9F7B-1277-9D4E371C976A}"/>
                </a:ext>
              </a:extLst>
            </p:cNvPr>
            <p:cNvGrpSpPr/>
            <p:nvPr/>
          </p:nvGrpSpPr>
          <p:grpSpPr>
            <a:xfrm>
              <a:off x="10189129" y="1559488"/>
              <a:ext cx="355431" cy="355431"/>
              <a:chOff x="4237275" y="3728752"/>
              <a:chExt cx="1325563" cy="1325563"/>
            </a:xfrm>
          </p:grpSpPr>
          <p:pic>
            <p:nvPicPr>
              <p:cNvPr id="59" name="Grafik 58" descr="Dokument mit einfarbiger Füllung">
                <a:extLst>
                  <a:ext uri="{FF2B5EF4-FFF2-40B4-BE49-F238E27FC236}">
                    <a16:creationId xmlns:a16="http://schemas.microsoft.com/office/drawing/2014/main" id="{76CC0D21-0A84-2A33-696A-CF1ADA55F0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60" name="Rechteck 59">
                <a:extLst>
                  <a:ext uri="{FF2B5EF4-FFF2-40B4-BE49-F238E27FC236}">
                    <a16:creationId xmlns:a16="http://schemas.microsoft.com/office/drawing/2014/main" id="{194409D2-13F1-E530-B9C5-B2812C117F9A}"/>
                  </a:ext>
                </a:extLst>
              </p:cNvPr>
              <p:cNvSpPr/>
              <p:nvPr/>
            </p:nvSpPr>
            <p:spPr>
              <a:xfrm>
                <a:off x="4586020" y="4243895"/>
                <a:ext cx="628072" cy="591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C</a:t>
                </a:r>
              </a:p>
            </p:txBody>
          </p:sp>
        </p:grpSp>
        <p:pic>
          <p:nvPicPr>
            <p:cNvPr id="41" name="Grafik 40">
              <a:extLst>
                <a:ext uri="{FF2B5EF4-FFF2-40B4-BE49-F238E27FC236}">
                  <a16:creationId xmlns:a16="http://schemas.microsoft.com/office/drawing/2014/main" id="{0FAE93F4-02C5-0926-7CD4-45A2F00B0ADC}"/>
                </a:ext>
              </a:extLst>
            </p:cNvPr>
            <p:cNvPicPr>
              <a:picLocks noChangeAspect="1"/>
            </p:cNvPicPr>
            <p:nvPr/>
          </p:nvPicPr>
          <p:blipFill>
            <a:blip r:embed="rId6"/>
            <a:stretch>
              <a:fillRect/>
            </a:stretch>
          </p:blipFill>
          <p:spPr>
            <a:xfrm>
              <a:off x="9639103" y="2741587"/>
              <a:ext cx="521863" cy="591666"/>
            </a:xfrm>
            <a:prstGeom prst="rect">
              <a:avLst/>
            </a:prstGeom>
          </p:spPr>
        </p:pic>
        <p:grpSp>
          <p:nvGrpSpPr>
            <p:cNvPr id="42" name="Gruppieren 41">
              <a:extLst>
                <a:ext uri="{FF2B5EF4-FFF2-40B4-BE49-F238E27FC236}">
                  <a16:creationId xmlns:a16="http://schemas.microsoft.com/office/drawing/2014/main" id="{B134BF0D-DEB8-B337-CAA4-1C3ADD5B4DEF}"/>
                </a:ext>
              </a:extLst>
            </p:cNvPr>
            <p:cNvGrpSpPr/>
            <p:nvPr/>
          </p:nvGrpSpPr>
          <p:grpSpPr>
            <a:xfrm>
              <a:off x="9565908" y="3392054"/>
              <a:ext cx="355431" cy="355431"/>
              <a:chOff x="4237275" y="3728752"/>
              <a:chExt cx="1325563" cy="1325563"/>
            </a:xfrm>
          </p:grpSpPr>
          <p:pic>
            <p:nvPicPr>
              <p:cNvPr id="57" name="Grafik 56" descr="Dokument mit einfarbiger Füllung">
                <a:extLst>
                  <a:ext uri="{FF2B5EF4-FFF2-40B4-BE49-F238E27FC236}">
                    <a16:creationId xmlns:a16="http://schemas.microsoft.com/office/drawing/2014/main" id="{C660E211-4F63-DF86-AF99-A62DB5D43F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58" name="Rechteck 57">
                <a:extLst>
                  <a:ext uri="{FF2B5EF4-FFF2-40B4-BE49-F238E27FC236}">
                    <a16:creationId xmlns:a16="http://schemas.microsoft.com/office/drawing/2014/main" id="{E792B8C6-5C7E-CB67-7428-5FFA2705445B}"/>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43" name="Gruppieren 42">
              <a:extLst>
                <a:ext uri="{FF2B5EF4-FFF2-40B4-BE49-F238E27FC236}">
                  <a16:creationId xmlns:a16="http://schemas.microsoft.com/office/drawing/2014/main" id="{7B59A765-97D9-2952-B176-18BEC40F6310}"/>
                </a:ext>
              </a:extLst>
            </p:cNvPr>
            <p:cNvGrpSpPr/>
            <p:nvPr/>
          </p:nvGrpSpPr>
          <p:grpSpPr>
            <a:xfrm>
              <a:off x="9948068" y="3392054"/>
              <a:ext cx="355431" cy="355431"/>
              <a:chOff x="4237275" y="3728752"/>
              <a:chExt cx="1325563" cy="1325563"/>
            </a:xfrm>
          </p:grpSpPr>
          <p:pic>
            <p:nvPicPr>
              <p:cNvPr id="55" name="Grafik 54" descr="Dokument mit einfarbiger Füllung">
                <a:extLst>
                  <a:ext uri="{FF2B5EF4-FFF2-40B4-BE49-F238E27FC236}">
                    <a16:creationId xmlns:a16="http://schemas.microsoft.com/office/drawing/2014/main" id="{AB1D971D-A9DA-D30A-976D-CB6FE32652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56" name="Rechteck 55">
                <a:extLst>
                  <a:ext uri="{FF2B5EF4-FFF2-40B4-BE49-F238E27FC236}">
                    <a16:creationId xmlns:a16="http://schemas.microsoft.com/office/drawing/2014/main" id="{00D53B11-2204-FDA4-E538-D6B851AB1C92}"/>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C</a:t>
                </a:r>
              </a:p>
            </p:txBody>
          </p:sp>
        </p:grpSp>
        <p:grpSp>
          <p:nvGrpSpPr>
            <p:cNvPr id="44" name="Gruppieren 43">
              <a:extLst>
                <a:ext uri="{FF2B5EF4-FFF2-40B4-BE49-F238E27FC236}">
                  <a16:creationId xmlns:a16="http://schemas.microsoft.com/office/drawing/2014/main" id="{B37E72D5-F34A-3B50-8185-BEFAE0BFE4D0}"/>
                </a:ext>
              </a:extLst>
            </p:cNvPr>
            <p:cNvGrpSpPr/>
            <p:nvPr/>
          </p:nvGrpSpPr>
          <p:grpSpPr>
            <a:xfrm>
              <a:off x="10313820" y="3392054"/>
              <a:ext cx="355431" cy="355431"/>
              <a:chOff x="4237275" y="3728752"/>
              <a:chExt cx="1325563" cy="1325563"/>
            </a:xfrm>
          </p:grpSpPr>
          <p:pic>
            <p:nvPicPr>
              <p:cNvPr id="53" name="Grafik 52" descr="Dokument mit einfarbiger Füllung">
                <a:extLst>
                  <a:ext uri="{FF2B5EF4-FFF2-40B4-BE49-F238E27FC236}">
                    <a16:creationId xmlns:a16="http://schemas.microsoft.com/office/drawing/2014/main" id="{79C9D56A-F019-AD00-8F8C-826B51347F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54" name="Rechteck 53">
                <a:extLst>
                  <a:ext uri="{FF2B5EF4-FFF2-40B4-BE49-F238E27FC236}">
                    <a16:creationId xmlns:a16="http://schemas.microsoft.com/office/drawing/2014/main" id="{B0070852-C1D2-B04C-A1B7-707ECED9AF5B}"/>
                  </a:ext>
                </a:extLst>
              </p:cNvPr>
              <p:cNvSpPr/>
              <p:nvPr/>
            </p:nvSpPr>
            <p:spPr>
              <a:xfrm>
                <a:off x="4586020" y="4211302"/>
                <a:ext cx="628073" cy="6237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grpSp>
          <p:nvGrpSpPr>
            <p:cNvPr id="45" name="Gruppieren 44">
              <a:extLst>
                <a:ext uri="{FF2B5EF4-FFF2-40B4-BE49-F238E27FC236}">
                  <a16:creationId xmlns:a16="http://schemas.microsoft.com/office/drawing/2014/main" id="{E23F3E9F-4042-E723-6F38-4009014CFE9C}"/>
                </a:ext>
              </a:extLst>
            </p:cNvPr>
            <p:cNvGrpSpPr/>
            <p:nvPr/>
          </p:nvGrpSpPr>
          <p:grpSpPr>
            <a:xfrm>
              <a:off x="9805535" y="4838335"/>
              <a:ext cx="355431" cy="355431"/>
              <a:chOff x="4237275" y="3728752"/>
              <a:chExt cx="1325563" cy="1325563"/>
            </a:xfrm>
          </p:grpSpPr>
          <p:pic>
            <p:nvPicPr>
              <p:cNvPr id="51" name="Grafik 50" descr="Dokument mit einfarbiger Füllung">
                <a:extLst>
                  <a:ext uri="{FF2B5EF4-FFF2-40B4-BE49-F238E27FC236}">
                    <a16:creationId xmlns:a16="http://schemas.microsoft.com/office/drawing/2014/main" id="{6E5F137D-EDD0-400A-E802-7E1BBF3EC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52" name="Rechteck 51">
                <a:extLst>
                  <a:ext uri="{FF2B5EF4-FFF2-40B4-BE49-F238E27FC236}">
                    <a16:creationId xmlns:a16="http://schemas.microsoft.com/office/drawing/2014/main" id="{0A198A92-5B2A-C278-9F85-BCB7A2983DC6}"/>
                  </a:ext>
                </a:extLst>
              </p:cNvPr>
              <p:cNvSpPr/>
              <p:nvPr/>
            </p:nvSpPr>
            <p:spPr>
              <a:xfrm>
                <a:off x="4586020" y="4192092"/>
                <a:ext cx="628073" cy="642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B</a:t>
                </a:r>
              </a:p>
            </p:txBody>
          </p:sp>
        </p:grpSp>
        <p:grpSp>
          <p:nvGrpSpPr>
            <p:cNvPr id="46" name="Gruppieren 45">
              <a:extLst>
                <a:ext uri="{FF2B5EF4-FFF2-40B4-BE49-F238E27FC236}">
                  <a16:creationId xmlns:a16="http://schemas.microsoft.com/office/drawing/2014/main" id="{323DBFAD-47FA-9623-1962-614986EF168D}"/>
                </a:ext>
              </a:extLst>
            </p:cNvPr>
            <p:cNvGrpSpPr/>
            <p:nvPr/>
          </p:nvGrpSpPr>
          <p:grpSpPr>
            <a:xfrm>
              <a:off x="9808495" y="5404257"/>
              <a:ext cx="355431" cy="355431"/>
              <a:chOff x="4237275" y="3728752"/>
              <a:chExt cx="1325563" cy="1325563"/>
            </a:xfrm>
          </p:grpSpPr>
          <p:pic>
            <p:nvPicPr>
              <p:cNvPr id="49" name="Grafik 48" descr="Dokument mit einfarbiger Füllung">
                <a:extLst>
                  <a:ext uri="{FF2B5EF4-FFF2-40B4-BE49-F238E27FC236}">
                    <a16:creationId xmlns:a16="http://schemas.microsoft.com/office/drawing/2014/main" id="{491A8F7B-FE5F-6F79-0AC8-2F5401DE0D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7275" y="3728752"/>
                <a:ext cx="1325563" cy="1325563"/>
              </a:xfrm>
              <a:prstGeom prst="rect">
                <a:avLst/>
              </a:prstGeom>
            </p:spPr>
          </p:pic>
          <p:sp>
            <p:nvSpPr>
              <p:cNvPr id="50" name="Rechteck 49">
                <a:extLst>
                  <a:ext uri="{FF2B5EF4-FFF2-40B4-BE49-F238E27FC236}">
                    <a16:creationId xmlns:a16="http://schemas.microsoft.com/office/drawing/2014/main" id="{1CDB04E9-9637-AA7F-0EBD-3A0E4B477BE7}"/>
                  </a:ext>
                </a:extLst>
              </p:cNvPr>
              <p:cNvSpPr/>
              <p:nvPr/>
            </p:nvSpPr>
            <p:spPr>
              <a:xfrm>
                <a:off x="4586020" y="4211302"/>
                <a:ext cx="628073" cy="6237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accent1"/>
                    </a:solidFill>
                  </a:rPr>
                  <a:t>A</a:t>
                </a:r>
              </a:p>
            </p:txBody>
          </p:sp>
        </p:grpSp>
        <p:pic>
          <p:nvPicPr>
            <p:cNvPr id="47" name="Grafik 46" descr="Häkchen mit einfarbiger Füllung">
              <a:extLst>
                <a:ext uri="{FF2B5EF4-FFF2-40B4-BE49-F238E27FC236}">
                  <a16:creationId xmlns:a16="http://schemas.microsoft.com/office/drawing/2014/main" id="{7532FBCD-A4ED-D1F7-6BBF-4059ECF517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24334" y="4899372"/>
              <a:ext cx="325248" cy="325248"/>
            </a:xfrm>
            <a:prstGeom prst="rect">
              <a:avLst/>
            </a:prstGeom>
          </p:spPr>
        </p:pic>
        <p:pic>
          <p:nvPicPr>
            <p:cNvPr id="48" name="Grafik 47" descr="Abfall mit einfarbiger Füllung">
              <a:extLst>
                <a:ext uri="{FF2B5EF4-FFF2-40B4-BE49-F238E27FC236}">
                  <a16:creationId xmlns:a16="http://schemas.microsoft.com/office/drawing/2014/main" id="{50ABFCB5-958D-9433-F81F-AE03DAFB345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27294" y="5436158"/>
              <a:ext cx="330960" cy="330960"/>
            </a:xfrm>
            <a:prstGeom prst="rect">
              <a:avLst/>
            </a:prstGeom>
          </p:spPr>
        </p:pic>
      </p:grpSp>
    </p:spTree>
    <p:extLst>
      <p:ext uri="{BB962C8B-B14F-4D97-AF65-F5344CB8AC3E}">
        <p14:creationId xmlns:p14="http://schemas.microsoft.com/office/powerpoint/2010/main" val="4050612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E7B2-24B0-1706-3467-63BD333CFC2A}"/>
              </a:ext>
            </a:extLst>
          </p:cNvPr>
          <p:cNvSpPr>
            <a:spLocks noGrp="1"/>
          </p:cNvSpPr>
          <p:nvPr>
            <p:ph type="title"/>
          </p:nvPr>
        </p:nvSpPr>
        <p:spPr/>
        <p:txBody>
          <a:bodyPr/>
          <a:lstStyle/>
          <a:p>
            <a:r>
              <a:rPr lang="de-DE"/>
              <a:t>Limitationen</a:t>
            </a:r>
            <a:endParaRPr lang="de-DE" dirty="0"/>
          </a:p>
        </p:txBody>
      </p:sp>
      <p:graphicFrame>
        <p:nvGraphicFramePr>
          <p:cNvPr id="5" name="Tabelle 10">
            <a:extLst>
              <a:ext uri="{FF2B5EF4-FFF2-40B4-BE49-F238E27FC236}">
                <a16:creationId xmlns:a16="http://schemas.microsoft.com/office/drawing/2014/main" id="{E662129B-CEF3-C17F-05E1-7A658AAD1DED}"/>
              </a:ext>
            </a:extLst>
          </p:cNvPr>
          <p:cNvGraphicFramePr>
            <a:graphicFrameLocks noGrp="1"/>
          </p:cNvGraphicFramePr>
          <p:nvPr>
            <p:extLst>
              <p:ext uri="{D42A27DB-BD31-4B8C-83A1-F6EECF244321}">
                <p14:modId xmlns:p14="http://schemas.microsoft.com/office/powerpoint/2010/main" val="3479125423"/>
              </p:ext>
            </p:extLst>
          </p:nvPr>
        </p:nvGraphicFramePr>
        <p:xfrm>
          <a:off x="762001" y="1668006"/>
          <a:ext cx="10667998" cy="4114800"/>
        </p:xfrm>
        <a:graphic>
          <a:graphicData uri="http://schemas.openxmlformats.org/drawingml/2006/table">
            <a:tbl>
              <a:tblPr firstRow="1" bandRow="1">
                <a:tableStyleId>{9D7B26C5-4107-4FEC-AEDC-1716B250A1EF}</a:tableStyleId>
              </a:tblPr>
              <a:tblGrid>
                <a:gridCol w="4448522">
                  <a:extLst>
                    <a:ext uri="{9D8B030D-6E8A-4147-A177-3AD203B41FA5}">
                      <a16:colId xmlns:a16="http://schemas.microsoft.com/office/drawing/2014/main" val="4126268000"/>
                    </a:ext>
                  </a:extLst>
                </a:gridCol>
                <a:gridCol w="6219476">
                  <a:extLst>
                    <a:ext uri="{9D8B030D-6E8A-4147-A177-3AD203B41FA5}">
                      <a16:colId xmlns:a16="http://schemas.microsoft.com/office/drawing/2014/main" val="4080714023"/>
                    </a:ext>
                  </a:extLst>
                </a:gridCol>
              </a:tblGrid>
              <a:tr h="397136">
                <a:tc>
                  <a:txBody>
                    <a:bodyPr/>
                    <a:lstStyle/>
                    <a:p>
                      <a:r>
                        <a:rPr lang="de-DE" sz="1800"/>
                        <a:t>Limitation</a:t>
                      </a:r>
                      <a:endParaRPr lang="de-DE" sz="1800" dirty="0"/>
                    </a:p>
                  </a:txBody>
                  <a:tcPr marL="137160" marR="137160" marT="137160" marB="137160"/>
                </a:tc>
                <a:tc>
                  <a:txBody>
                    <a:bodyPr/>
                    <a:lstStyle/>
                    <a:p>
                      <a:r>
                        <a:rPr lang="de-DE" sz="1800"/>
                        <a:t>Auswirkung</a:t>
                      </a:r>
                      <a:endParaRPr lang="de-DE" sz="1800" dirty="0"/>
                    </a:p>
                  </a:txBody>
                  <a:tcPr marL="137160" marR="137160" marT="137160" marB="137160"/>
                </a:tc>
                <a:extLst>
                  <a:ext uri="{0D108BD9-81ED-4DB2-BD59-A6C34878D82A}">
                    <a16:rowId xmlns:a16="http://schemas.microsoft.com/office/drawing/2014/main" val="3414887566"/>
                  </a:ext>
                </a:extLst>
              </a:tr>
              <a:tr h="497753">
                <a:tc>
                  <a:txBody>
                    <a:bodyPr/>
                    <a:lstStyle/>
                    <a:p>
                      <a:r>
                        <a:rPr lang="de-DE" sz="1800"/>
                        <a:t>Keine Verbindung zwischen Kurz- und Langzeitgedächtnis</a:t>
                      </a:r>
                      <a:endParaRPr lang="de-DE" sz="1800" dirty="0"/>
                    </a:p>
                  </a:txBody>
                  <a:tcPr marL="137160" marR="137160" marT="137160" marB="137160"/>
                </a:tc>
                <a:tc>
                  <a:txBody>
                    <a:bodyPr/>
                    <a:lstStyle>
                      <a:lvl1pPr>
                        <a:buClr>
                          <a:schemeClr val="accent1"/>
                        </a:buClr>
                        <a:buFont typeface="Arial" panose="020B0604020202020204" pitchFamily="34" charset="0"/>
                        <a:buChar char="•"/>
                      </a:lvl1pPr>
                      <a:lvl2pPr>
                        <a:buClr>
                          <a:schemeClr val="accent1"/>
                        </a:buClr>
                        <a:buFont typeface="Arial" panose="020B0604020202020204" pitchFamily="34" charset="0"/>
                        <a:buChar char="•"/>
                      </a:lvl2pPr>
                      <a:lvl3pPr>
                        <a:buClr>
                          <a:schemeClr val="accent1"/>
                        </a:buClr>
                        <a:buFont typeface="Arial" panose="020B0604020202020204" pitchFamily="34" charset="0"/>
                        <a:buChar char="•"/>
                      </a:lvl3pPr>
                      <a:lvl4pPr>
                        <a:buClr>
                          <a:schemeClr val="tx1"/>
                        </a:buClr>
                        <a:buFont typeface="Arial" panose="020B0604020202020204" pitchFamily="34" charset="0"/>
                        <a:buChar char="̶"/>
                      </a:lvl4pPr>
                      <a:lvl5pPr>
                        <a:buClr>
                          <a:schemeClr val="tx1"/>
                        </a:buClr>
                        <a:buFont typeface="Arial" panose="020B0604020202020204" pitchFamily="34" charset="0"/>
                        <a:buChar char="̶"/>
                      </a:lvl5pPr>
                      <a:lvl6pPr>
                        <a:buClr>
                          <a:schemeClr val="tx1"/>
                        </a:buClr>
                        <a:buFont typeface="Arial" panose="020B0604020202020204" pitchFamily="34" charset="0"/>
                        <a:buChar char="̶"/>
                      </a:lvl6pPr>
                      <a:lvl7pPr>
                        <a:buClr>
                          <a:schemeClr val="tx1"/>
                        </a:buClr>
                        <a:buFont typeface="Arial" panose="020B0604020202020204" pitchFamily="34" charset="0"/>
                        <a:buChar char="̶"/>
                      </a:lvl7pPr>
                      <a:lvl8pPr>
                        <a:buClr>
                          <a:schemeClr val="tx1"/>
                        </a:buClr>
                        <a:buFont typeface="Arial" panose="020B0604020202020204" pitchFamily="34" charset="0"/>
                        <a:buChar char="̶"/>
                      </a:lvl8pPr>
                      <a:lvl9pPr>
                        <a:buClr>
                          <a:schemeClr val="tx1"/>
                        </a:buClr>
                        <a:buFont typeface="Arial" panose="020B0604020202020204" pitchFamily="34" charset="0"/>
                        <a:buChar char="̶"/>
                      </a:lvl9pPr>
                    </a:lstStyle>
                    <a:p>
                      <a:pPr marL="0" indent="0">
                        <a:buNone/>
                      </a:pPr>
                      <a:r>
                        <a:rPr lang="de-DE" sz="1800"/>
                        <a:t>Schwierigkeit, rollenspezifisches Wissen zu erwerben – z.B. Wissen über Kunden oder Produkte einer Firma</a:t>
                      </a:r>
                    </a:p>
                  </a:txBody>
                  <a:tcPr marL="137160" marR="137160" marT="137160" marB="137160"/>
                </a:tc>
                <a:extLst>
                  <a:ext uri="{0D108BD9-81ED-4DB2-BD59-A6C34878D82A}">
                    <a16:rowId xmlns:a16="http://schemas.microsoft.com/office/drawing/2014/main" val="3261612327"/>
                  </a:ext>
                </a:extLst>
              </a:tr>
              <a:tr h="397136">
                <a:tc>
                  <a:txBody>
                    <a:bodyPr/>
                    <a:lstStyle/>
                    <a:p>
                      <a:r>
                        <a:rPr lang="de-DE" sz="1800"/>
                        <a:t>Lineares Erzeugen der Ausgabe</a:t>
                      </a:r>
                      <a:endParaRPr lang="de-DE" sz="1800" dirty="0"/>
                    </a:p>
                  </a:txBody>
                  <a:tcPr marL="137160" marR="137160" marT="137160" marB="137160"/>
                </a:tc>
                <a:tc>
                  <a:txBody>
                    <a:bodyPr/>
                    <a:lstStyle/>
                    <a:p>
                      <a:r>
                        <a:rPr lang="de-DE" sz="1800"/>
                        <a:t>Kein „innerer Dialog“ – reduzierte Fähigkeit, Probleme zu lösen</a:t>
                      </a:r>
                      <a:endParaRPr lang="de-DE" sz="1800" dirty="0"/>
                    </a:p>
                  </a:txBody>
                  <a:tcPr marL="137160" marR="137160" marT="137160" marB="137160"/>
                </a:tc>
                <a:extLst>
                  <a:ext uri="{0D108BD9-81ED-4DB2-BD59-A6C34878D82A}">
                    <a16:rowId xmlns:a16="http://schemas.microsoft.com/office/drawing/2014/main" val="307175872"/>
                  </a:ext>
                </a:extLst>
              </a:tr>
              <a:tr h="397136">
                <a:tc>
                  <a:txBody>
                    <a:bodyPr/>
                    <a:lstStyle/>
                    <a:p>
                      <a:r>
                        <a:rPr lang="de-DE" sz="1800"/>
                        <a:t>Keine Handlungskompetenz</a:t>
                      </a:r>
                      <a:endParaRPr lang="de-DE" sz="1800" dirty="0"/>
                    </a:p>
                  </a:txBody>
                  <a:tcPr marL="137160" marR="137160" marT="137160" marB="137160"/>
                </a:tc>
                <a:tc>
                  <a:txBody>
                    <a:bodyPr/>
                    <a:lstStyle/>
                    <a:p>
                      <a:r>
                        <a:rPr lang="de-DE" sz="1800"/>
                        <a:t>Aktivität erfolgt immer reaktiv als (kurze) Textausgabe</a:t>
                      </a:r>
                      <a:endParaRPr lang="de-DE" sz="1800" dirty="0"/>
                    </a:p>
                  </a:txBody>
                  <a:tcPr marL="137160" marR="137160" marT="137160" marB="137160"/>
                </a:tc>
                <a:extLst>
                  <a:ext uri="{0D108BD9-81ED-4DB2-BD59-A6C34878D82A}">
                    <a16:rowId xmlns:a16="http://schemas.microsoft.com/office/drawing/2014/main" val="2003132326"/>
                  </a:ext>
                </a:extLst>
              </a:tr>
              <a:tr h="397136">
                <a:tc>
                  <a:txBody>
                    <a:bodyPr/>
                    <a:lstStyle/>
                    <a:p>
                      <a:r>
                        <a:rPr lang="de-DE" sz="1800"/>
                        <a:t>Schwierigkeit, unterschiedliche Detailgrade bei der Problemlösung zu kombinieren</a:t>
                      </a:r>
                      <a:endParaRPr lang="de-DE" sz="1800" dirty="0"/>
                    </a:p>
                  </a:txBody>
                  <a:tcPr marL="137160" marR="137160" marT="137160" marB="137160"/>
                </a:tc>
                <a:tc>
                  <a:txBody>
                    <a:bodyPr/>
                    <a:lstStyle/>
                    <a:p>
                      <a:r>
                        <a:rPr lang="de-DE" sz="1800"/>
                        <a:t>Umfangreiche Probleme können nur begrenzt automatisch in vollem Detailreichtum gelöst werden</a:t>
                      </a:r>
                      <a:endParaRPr lang="de-DE" sz="1800" dirty="0"/>
                    </a:p>
                  </a:txBody>
                  <a:tcPr marL="137160" marR="137160" marT="137160" marB="137160"/>
                </a:tc>
                <a:extLst>
                  <a:ext uri="{0D108BD9-81ED-4DB2-BD59-A6C34878D82A}">
                    <a16:rowId xmlns:a16="http://schemas.microsoft.com/office/drawing/2014/main" val="3278323413"/>
                  </a:ext>
                </a:extLst>
              </a:tr>
              <a:tr h="397136">
                <a:tc>
                  <a:txBody>
                    <a:bodyPr/>
                    <a:lstStyle/>
                    <a:p>
                      <a:r>
                        <a:rPr lang="de-DE" sz="1800"/>
                        <a:t>Schwach darin, Zuverlässigkeit der eigenen Aussagen einzuschätzen</a:t>
                      </a:r>
                      <a:endParaRPr lang="de-DE" sz="1800" dirty="0"/>
                    </a:p>
                  </a:txBody>
                  <a:tcPr marL="137160" marR="137160" marT="137160" marB="137160"/>
                </a:tc>
                <a:tc>
                  <a:txBody>
                    <a:bodyPr/>
                    <a:lstStyle/>
                    <a:p>
                      <a:r>
                        <a:rPr lang="de-DE" sz="1800"/>
                        <a:t>Halluzinationen</a:t>
                      </a:r>
                      <a:endParaRPr lang="de-DE" sz="1800" dirty="0"/>
                    </a:p>
                  </a:txBody>
                  <a:tcPr marL="137160" marR="137160" marT="137160" marB="137160"/>
                </a:tc>
                <a:extLst>
                  <a:ext uri="{0D108BD9-81ED-4DB2-BD59-A6C34878D82A}">
                    <a16:rowId xmlns:a16="http://schemas.microsoft.com/office/drawing/2014/main" val="861051795"/>
                  </a:ext>
                </a:extLst>
              </a:tr>
            </a:tbl>
          </a:graphicData>
        </a:graphic>
      </p:graphicFrame>
    </p:spTree>
    <p:extLst>
      <p:ext uri="{BB962C8B-B14F-4D97-AF65-F5344CB8AC3E}">
        <p14:creationId xmlns:p14="http://schemas.microsoft.com/office/powerpoint/2010/main" val="3428288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06E2B-1707-1D74-1770-2B2F41F9DC9C}"/>
              </a:ext>
            </a:extLst>
          </p:cNvPr>
          <p:cNvSpPr>
            <a:spLocks noGrp="1"/>
          </p:cNvSpPr>
          <p:nvPr>
            <p:ph type="title"/>
          </p:nvPr>
        </p:nvSpPr>
        <p:spPr>
          <a:xfrm>
            <a:off x="657224" y="499533"/>
            <a:ext cx="10772775" cy="991916"/>
          </a:xfrm>
        </p:spPr>
        <p:txBody>
          <a:bodyPr/>
          <a:lstStyle/>
          <a:p>
            <a:r>
              <a:rPr lang="en-US"/>
              <a:t>Zusammenfassung</a:t>
            </a:r>
          </a:p>
        </p:txBody>
      </p:sp>
      <p:sp>
        <p:nvSpPr>
          <p:cNvPr id="6" name="Textfeld 5">
            <a:extLst>
              <a:ext uri="{FF2B5EF4-FFF2-40B4-BE49-F238E27FC236}">
                <a16:creationId xmlns:a16="http://schemas.microsoft.com/office/drawing/2014/main" id="{91D839A6-0551-D6BD-A3F0-58063FDF1358}"/>
              </a:ext>
            </a:extLst>
          </p:cNvPr>
          <p:cNvSpPr txBox="1"/>
          <p:nvPr/>
        </p:nvSpPr>
        <p:spPr>
          <a:xfrm>
            <a:off x="3380508" y="2178988"/>
            <a:ext cx="8049489" cy="295465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de-DE"/>
              <a:t>Grundprinzip von GPT: Immer das nächste Wort vorhersagen</a:t>
            </a:r>
          </a:p>
          <a:p>
            <a:pPr marL="285750" indent="-285750">
              <a:spcAft>
                <a:spcPts val="1200"/>
              </a:spcAft>
              <a:buFont typeface="Arial" panose="020B0604020202020204" pitchFamily="34" charset="0"/>
              <a:buChar char="•"/>
            </a:pPr>
            <a:r>
              <a:rPr lang="de-DE"/>
              <a:t>Einbettung in semantischen Raum</a:t>
            </a:r>
          </a:p>
          <a:p>
            <a:pPr marL="285750" indent="-285750">
              <a:spcAft>
                <a:spcPts val="1200"/>
              </a:spcAft>
              <a:buFont typeface="Arial" panose="020B0604020202020204" pitchFamily="34" charset="0"/>
              <a:buChar char="•"/>
            </a:pPr>
            <a:r>
              <a:rPr lang="de-DE"/>
              <a:t>Aufmerksamkeitsmechanismus wiederholt angewendet</a:t>
            </a:r>
          </a:p>
          <a:p>
            <a:pPr marL="285750" indent="-285750">
              <a:spcAft>
                <a:spcPts val="1200"/>
              </a:spcAft>
              <a:buFont typeface="Arial" panose="020B0604020202020204" pitchFamily="34" charset="0"/>
              <a:buChar char="•"/>
            </a:pPr>
            <a:r>
              <a:rPr lang="de-DE"/>
              <a:t>Selbstüberwachtes Training anhand riesiger Daten aus dem Internet</a:t>
            </a:r>
          </a:p>
          <a:p>
            <a:pPr marL="285750" indent="-285750">
              <a:spcAft>
                <a:spcPts val="1200"/>
              </a:spcAft>
              <a:buFont typeface="Arial" panose="020B0604020202020204" pitchFamily="34" charset="0"/>
              <a:buChar char="•"/>
            </a:pPr>
            <a:r>
              <a:rPr lang="de-DE"/>
              <a:t>Fine-tuning durch menschengemachte „Musterlösungen “</a:t>
            </a:r>
          </a:p>
          <a:p>
            <a:pPr marL="285750" indent="-285750">
              <a:spcAft>
                <a:spcPts val="1200"/>
              </a:spcAft>
              <a:buFont typeface="Arial" panose="020B0604020202020204" pitchFamily="34" charset="0"/>
              <a:buChar char="•"/>
            </a:pPr>
            <a:r>
              <a:rPr lang="de-DE"/>
              <a:t>Training eines Bewertungsmodells („Literaturkritiker“)</a:t>
            </a:r>
          </a:p>
          <a:p>
            <a:pPr marL="285750" indent="-285750">
              <a:spcAft>
                <a:spcPts val="1200"/>
              </a:spcAft>
              <a:buFont typeface="Arial" panose="020B0604020202020204" pitchFamily="34" charset="0"/>
              <a:buChar char="•"/>
            </a:pPr>
            <a:r>
              <a:rPr lang="de-DE"/>
              <a:t>Automatisches Training des Sprachmodells durch das Bewertungsmodell</a:t>
            </a:r>
          </a:p>
        </p:txBody>
      </p:sp>
      <p:pic>
        <p:nvPicPr>
          <p:cNvPr id="8" name="Grafik 7" descr="Gute Idee Silhouette">
            <a:extLst>
              <a:ext uri="{FF2B5EF4-FFF2-40B4-BE49-F238E27FC236}">
                <a16:creationId xmlns:a16="http://schemas.microsoft.com/office/drawing/2014/main" id="{559F5ED8-6CD7-EB43-85EE-C83561D452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4" y="2362070"/>
            <a:ext cx="2588490" cy="2588490"/>
          </a:xfrm>
          <a:prstGeom prst="rect">
            <a:avLst/>
          </a:prstGeom>
        </p:spPr>
      </p:pic>
    </p:spTree>
    <p:extLst>
      <p:ext uri="{BB962C8B-B14F-4D97-AF65-F5344CB8AC3E}">
        <p14:creationId xmlns:p14="http://schemas.microsoft.com/office/powerpoint/2010/main" val="214707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C5898-B05B-F3DE-50E0-E7C2ED6F1050}"/>
              </a:ext>
            </a:extLst>
          </p:cNvPr>
          <p:cNvSpPr>
            <a:spLocks noGrp="1"/>
          </p:cNvSpPr>
          <p:nvPr>
            <p:ph type="title"/>
          </p:nvPr>
        </p:nvSpPr>
        <p:spPr/>
        <p:txBody>
          <a:bodyPr>
            <a:normAutofit/>
          </a:bodyPr>
          <a:lstStyle/>
          <a:p>
            <a:r>
              <a:rPr lang="de-DE" sz="4400"/>
              <a:t>"Funken von allgemeiner künstlicher Intelligenz"</a:t>
            </a:r>
            <a:endParaRPr lang="en-US" sz="4400"/>
          </a:p>
        </p:txBody>
      </p:sp>
      <p:pic>
        <p:nvPicPr>
          <p:cNvPr id="5" name="Grafik 4">
            <a:extLst>
              <a:ext uri="{FF2B5EF4-FFF2-40B4-BE49-F238E27FC236}">
                <a16:creationId xmlns:a16="http://schemas.microsoft.com/office/drawing/2014/main" id="{C0A5A762-FB8C-04C3-D065-CB4AD5F7B2AC}"/>
              </a:ext>
            </a:extLst>
          </p:cNvPr>
          <p:cNvPicPr>
            <a:picLocks noChangeAspect="1"/>
          </p:cNvPicPr>
          <p:nvPr/>
        </p:nvPicPr>
        <p:blipFill>
          <a:blip r:embed="rId3"/>
          <a:stretch>
            <a:fillRect/>
          </a:stretch>
        </p:blipFill>
        <p:spPr>
          <a:xfrm>
            <a:off x="5613866" y="1912629"/>
            <a:ext cx="5816133" cy="3596606"/>
          </a:xfrm>
          <a:prstGeom prst="rect">
            <a:avLst/>
          </a:prstGeom>
          <a:ln>
            <a:noFill/>
          </a:ln>
          <a:effectLst>
            <a:outerShdw blurRad="292100" dist="139700" dir="2700000" algn="tl" rotWithShape="0">
              <a:srgbClr val="333333">
                <a:alpha val="65000"/>
              </a:srgbClr>
            </a:outerShdw>
          </a:effectLst>
        </p:spPr>
      </p:pic>
      <p:sp>
        <p:nvSpPr>
          <p:cNvPr id="6" name="Textplatzhalter 7">
            <a:extLst>
              <a:ext uri="{FF2B5EF4-FFF2-40B4-BE49-F238E27FC236}">
                <a16:creationId xmlns:a16="http://schemas.microsoft.com/office/drawing/2014/main" id="{4FC21BE1-E5E5-50A2-C70D-75FB3891BE46}"/>
              </a:ext>
            </a:extLst>
          </p:cNvPr>
          <p:cNvSpPr txBox="1">
            <a:spLocks/>
          </p:cNvSpPr>
          <p:nvPr/>
        </p:nvSpPr>
        <p:spPr>
          <a:xfrm>
            <a:off x="494910" y="1912629"/>
            <a:ext cx="4758226" cy="3700774"/>
          </a:xfrm>
          <a:prstGeom prst="rect">
            <a:avLst/>
          </a:prstGeom>
        </p:spPr>
        <p:txBody>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None/>
            </a:pPr>
            <a:r>
              <a:rPr lang="en-US" b="1"/>
              <a:t>Fähigkeiten von GPT-4</a:t>
            </a:r>
          </a:p>
          <a:p>
            <a:pPr marL="285750" indent="-285750">
              <a:buFont typeface="Arial" pitchFamily="34" charset="0"/>
              <a:buChar char="•"/>
            </a:pPr>
            <a:r>
              <a:rPr lang="en-US"/>
              <a:t>Text-Dialoge in natürlicher Sprache</a:t>
            </a:r>
          </a:p>
          <a:p>
            <a:pPr marL="285750" indent="-285750">
              <a:buFont typeface="Arial" pitchFamily="34" charset="0"/>
              <a:buChar char="•"/>
            </a:pPr>
            <a:r>
              <a:rPr lang="en-US"/>
              <a:t>Abstraktes Problemlösen</a:t>
            </a:r>
          </a:p>
          <a:p>
            <a:pPr marL="285750" indent="-285750">
              <a:buFont typeface="Arial" pitchFamily="34" charset="0"/>
              <a:buChar char="•"/>
            </a:pPr>
            <a:r>
              <a:rPr lang="en-US"/>
              <a:t>Visuelles Vorstellungsvermögen</a:t>
            </a:r>
          </a:p>
          <a:p>
            <a:pPr marL="285750" indent="-285750">
              <a:buFont typeface="Arial" pitchFamily="34" charset="0"/>
              <a:buChar char="•"/>
            </a:pPr>
            <a:r>
              <a:rPr lang="en-US"/>
              <a:t>Verwendung von Werkzeugen</a:t>
            </a:r>
          </a:p>
          <a:p>
            <a:pPr marL="285750" indent="-285750">
              <a:buFont typeface="Arial" pitchFamily="34" charset="0"/>
              <a:buChar char="•"/>
            </a:pPr>
            <a:r>
              <a:rPr lang="en-US"/>
              <a:t>Interaktion mit der “Umgebung”</a:t>
            </a:r>
          </a:p>
          <a:p>
            <a:pPr marL="285750" indent="-285750">
              <a:buFont typeface="Arial" pitchFamily="34" charset="0"/>
              <a:buChar char="•"/>
            </a:pPr>
            <a:r>
              <a:rPr lang="en-US"/>
              <a:t>Einsicht in menschliche Gedanken und Gefühle</a:t>
            </a:r>
            <a:endParaRPr lang="en-US" dirty="0"/>
          </a:p>
        </p:txBody>
      </p:sp>
    </p:spTree>
    <p:extLst>
      <p:ext uri="{BB962C8B-B14F-4D97-AF65-F5344CB8AC3E}">
        <p14:creationId xmlns:p14="http://schemas.microsoft.com/office/powerpoint/2010/main" val="381030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AB88C-26AB-4B09-E294-A58E3D04A118}"/>
              </a:ext>
            </a:extLst>
          </p:cNvPr>
          <p:cNvSpPr>
            <a:spLocks noGrp="1"/>
          </p:cNvSpPr>
          <p:nvPr>
            <p:ph type="title"/>
          </p:nvPr>
        </p:nvSpPr>
        <p:spPr/>
        <p:txBody>
          <a:bodyPr/>
          <a:lstStyle/>
          <a:p>
            <a:r>
              <a:rPr lang="de-DE"/>
              <a:t>GPT-4 – Fallbeispiele (1/3)</a:t>
            </a:r>
          </a:p>
        </p:txBody>
      </p:sp>
      <p:pic>
        <p:nvPicPr>
          <p:cNvPr id="4" name="Grafik 3">
            <a:extLst>
              <a:ext uri="{FF2B5EF4-FFF2-40B4-BE49-F238E27FC236}">
                <a16:creationId xmlns:a16="http://schemas.microsoft.com/office/drawing/2014/main" id="{634CB986-FEE1-3EA8-8C0E-CF0C4387E959}"/>
              </a:ext>
            </a:extLst>
          </p:cNvPr>
          <p:cNvPicPr>
            <a:picLocks noChangeAspect="1"/>
          </p:cNvPicPr>
          <p:nvPr/>
        </p:nvPicPr>
        <p:blipFill>
          <a:blip r:embed="rId3"/>
          <a:stretch>
            <a:fillRect/>
          </a:stretch>
        </p:blipFill>
        <p:spPr>
          <a:xfrm>
            <a:off x="6678859" y="1922106"/>
            <a:ext cx="3777451" cy="3881146"/>
          </a:xfrm>
          <a:prstGeom prst="rect">
            <a:avLst/>
          </a:prstGeom>
          <a:ln>
            <a:noFill/>
          </a:ln>
          <a:effectLst>
            <a:outerShdw blurRad="292100" dist="139700" dir="2700000" algn="tl" rotWithShape="0">
              <a:srgbClr val="333333">
                <a:alpha val="65000"/>
              </a:srgbClr>
            </a:outerShdw>
          </a:effectLst>
        </p:spPr>
      </p:pic>
      <p:pic>
        <p:nvPicPr>
          <p:cNvPr id="6" name="Grafik 5">
            <a:extLst>
              <a:ext uri="{FF2B5EF4-FFF2-40B4-BE49-F238E27FC236}">
                <a16:creationId xmlns:a16="http://schemas.microsoft.com/office/drawing/2014/main" id="{B74BF84F-CADA-1270-9875-428753B1D1E8}"/>
              </a:ext>
            </a:extLst>
          </p:cNvPr>
          <p:cNvPicPr>
            <a:picLocks noChangeAspect="1"/>
          </p:cNvPicPr>
          <p:nvPr/>
        </p:nvPicPr>
        <p:blipFill>
          <a:blip r:embed="rId4"/>
          <a:stretch>
            <a:fillRect/>
          </a:stretch>
        </p:blipFill>
        <p:spPr>
          <a:xfrm>
            <a:off x="1543117" y="1922106"/>
            <a:ext cx="4552883" cy="3881146"/>
          </a:xfrm>
          <a:prstGeom prst="rect">
            <a:avLst/>
          </a:prstGeom>
          <a:ln>
            <a:noFill/>
          </a:ln>
          <a:effectLst>
            <a:outerShdw blurRad="292100" dist="139700" dir="2700000" algn="tl" rotWithShape="0">
              <a:srgbClr val="333333">
                <a:alpha val="65000"/>
              </a:srgbClr>
            </a:outerShdw>
          </a:effectLst>
        </p:spPr>
      </p:pic>
      <p:sp>
        <p:nvSpPr>
          <p:cNvPr id="7" name="Textfeld 6">
            <a:extLst>
              <a:ext uri="{FF2B5EF4-FFF2-40B4-BE49-F238E27FC236}">
                <a16:creationId xmlns:a16="http://schemas.microsoft.com/office/drawing/2014/main" id="{CD76AF08-F769-792B-D3C4-C2DEBB1445B2}"/>
              </a:ext>
            </a:extLst>
          </p:cNvPr>
          <p:cNvSpPr txBox="1"/>
          <p:nvPr/>
        </p:nvSpPr>
        <p:spPr>
          <a:xfrm>
            <a:off x="3080552" y="6427434"/>
            <a:ext cx="6397585" cy="276999"/>
          </a:xfrm>
          <a:prstGeom prst="rect">
            <a:avLst/>
          </a:prstGeom>
          <a:noFill/>
        </p:spPr>
        <p:txBody>
          <a:bodyPr wrap="none" rtlCol="0">
            <a:spAutoFit/>
          </a:bodyPr>
          <a:lstStyle/>
          <a:p>
            <a:r>
              <a:rPr lang="en-US" sz="1200"/>
              <a:t>Quelle: “Sparks of Artificial General Intelligence: Early experiments with GPT-4” (Microsoft Research )</a:t>
            </a:r>
          </a:p>
        </p:txBody>
      </p:sp>
    </p:spTree>
    <p:extLst>
      <p:ext uri="{BB962C8B-B14F-4D97-AF65-F5344CB8AC3E}">
        <p14:creationId xmlns:p14="http://schemas.microsoft.com/office/powerpoint/2010/main" val="293909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B077A-2F6A-F669-402F-C507BEDD9F0B}"/>
              </a:ext>
            </a:extLst>
          </p:cNvPr>
          <p:cNvSpPr>
            <a:spLocks noGrp="1"/>
          </p:cNvSpPr>
          <p:nvPr>
            <p:ph type="title"/>
          </p:nvPr>
        </p:nvSpPr>
        <p:spPr/>
        <p:txBody>
          <a:bodyPr/>
          <a:lstStyle/>
          <a:p>
            <a:r>
              <a:rPr lang="de-DE"/>
              <a:t>GPT-4 – Fallbeispiele (2/3)</a:t>
            </a:r>
            <a:endParaRPr lang="en-US"/>
          </a:p>
        </p:txBody>
      </p:sp>
      <p:pic>
        <p:nvPicPr>
          <p:cNvPr id="5" name="Grafik 4">
            <a:extLst>
              <a:ext uri="{FF2B5EF4-FFF2-40B4-BE49-F238E27FC236}">
                <a16:creationId xmlns:a16="http://schemas.microsoft.com/office/drawing/2014/main" id="{F4A72426-3CD7-9A00-2C01-2E8011254422}"/>
              </a:ext>
            </a:extLst>
          </p:cNvPr>
          <p:cNvPicPr>
            <a:picLocks noChangeAspect="1"/>
          </p:cNvPicPr>
          <p:nvPr/>
        </p:nvPicPr>
        <p:blipFill>
          <a:blip r:embed="rId3"/>
          <a:stretch>
            <a:fillRect/>
          </a:stretch>
        </p:blipFill>
        <p:spPr>
          <a:xfrm>
            <a:off x="2520402" y="1474932"/>
            <a:ext cx="7151196" cy="4812514"/>
          </a:xfrm>
          <a:prstGeom prst="rect">
            <a:avLst/>
          </a:prstGeom>
          <a:ln>
            <a:noFill/>
          </a:ln>
          <a:effectLst>
            <a:outerShdw blurRad="292100" dist="139700" dir="2700000" algn="tl" rotWithShape="0">
              <a:srgbClr val="333333">
                <a:alpha val="65000"/>
              </a:srgbClr>
            </a:outerShdw>
          </a:effectLst>
        </p:spPr>
      </p:pic>
      <p:sp>
        <p:nvSpPr>
          <p:cNvPr id="6" name="Textfeld 5">
            <a:extLst>
              <a:ext uri="{FF2B5EF4-FFF2-40B4-BE49-F238E27FC236}">
                <a16:creationId xmlns:a16="http://schemas.microsoft.com/office/drawing/2014/main" id="{E90B0490-9D7C-C6A3-2C7C-B08A2D3CF6C7}"/>
              </a:ext>
            </a:extLst>
          </p:cNvPr>
          <p:cNvSpPr txBox="1"/>
          <p:nvPr/>
        </p:nvSpPr>
        <p:spPr>
          <a:xfrm>
            <a:off x="3080552" y="6427434"/>
            <a:ext cx="6397585" cy="276999"/>
          </a:xfrm>
          <a:prstGeom prst="rect">
            <a:avLst/>
          </a:prstGeom>
          <a:noFill/>
        </p:spPr>
        <p:txBody>
          <a:bodyPr wrap="none" rtlCol="0">
            <a:spAutoFit/>
          </a:bodyPr>
          <a:lstStyle/>
          <a:p>
            <a:r>
              <a:rPr lang="en-US" sz="1200"/>
              <a:t>Quelle: “Sparks of Artificial General Intelligence: Early experiments with GPT-4” (Microsoft Research )</a:t>
            </a:r>
          </a:p>
        </p:txBody>
      </p:sp>
    </p:spTree>
    <p:extLst>
      <p:ext uri="{BB962C8B-B14F-4D97-AF65-F5344CB8AC3E}">
        <p14:creationId xmlns:p14="http://schemas.microsoft.com/office/powerpoint/2010/main" val="364768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0792A-1B81-B46A-F3B4-42628F773CD8}"/>
              </a:ext>
            </a:extLst>
          </p:cNvPr>
          <p:cNvSpPr>
            <a:spLocks noGrp="1"/>
          </p:cNvSpPr>
          <p:nvPr>
            <p:ph type="title"/>
          </p:nvPr>
        </p:nvSpPr>
        <p:spPr/>
        <p:txBody>
          <a:bodyPr/>
          <a:lstStyle/>
          <a:p>
            <a:r>
              <a:rPr lang="de-DE"/>
              <a:t>GPT-4 – Fallbeispiele (3/3)</a:t>
            </a:r>
            <a:endParaRPr lang="en-US"/>
          </a:p>
        </p:txBody>
      </p:sp>
      <p:pic>
        <p:nvPicPr>
          <p:cNvPr id="5" name="Grafik 4">
            <a:extLst>
              <a:ext uri="{FF2B5EF4-FFF2-40B4-BE49-F238E27FC236}">
                <a16:creationId xmlns:a16="http://schemas.microsoft.com/office/drawing/2014/main" id="{B1445F83-5A0C-8440-25BC-D55070DAAC5A}"/>
              </a:ext>
            </a:extLst>
          </p:cNvPr>
          <p:cNvPicPr>
            <a:picLocks noChangeAspect="1"/>
          </p:cNvPicPr>
          <p:nvPr/>
        </p:nvPicPr>
        <p:blipFill>
          <a:blip r:embed="rId3"/>
          <a:stretch>
            <a:fillRect/>
          </a:stretch>
        </p:blipFill>
        <p:spPr>
          <a:xfrm>
            <a:off x="2190748" y="1731053"/>
            <a:ext cx="7705725" cy="4248150"/>
          </a:xfrm>
          <a:prstGeom prst="rect">
            <a:avLst/>
          </a:prstGeom>
          <a:ln>
            <a:noFill/>
          </a:ln>
          <a:effectLst>
            <a:outerShdw blurRad="292100" dist="139700" dir="2700000" algn="tl" rotWithShape="0">
              <a:srgbClr val="333333">
                <a:alpha val="65000"/>
              </a:srgbClr>
            </a:outerShdw>
          </a:effectLst>
        </p:spPr>
      </p:pic>
      <p:sp>
        <p:nvSpPr>
          <p:cNvPr id="6" name="Textfeld 5">
            <a:extLst>
              <a:ext uri="{FF2B5EF4-FFF2-40B4-BE49-F238E27FC236}">
                <a16:creationId xmlns:a16="http://schemas.microsoft.com/office/drawing/2014/main" id="{769026EF-6889-3CE0-2260-D07546484B14}"/>
              </a:ext>
            </a:extLst>
          </p:cNvPr>
          <p:cNvSpPr txBox="1"/>
          <p:nvPr/>
        </p:nvSpPr>
        <p:spPr>
          <a:xfrm>
            <a:off x="2897207" y="6427434"/>
            <a:ext cx="6397585" cy="276999"/>
          </a:xfrm>
          <a:prstGeom prst="rect">
            <a:avLst/>
          </a:prstGeom>
          <a:noFill/>
        </p:spPr>
        <p:txBody>
          <a:bodyPr wrap="none" rtlCol="0">
            <a:spAutoFit/>
          </a:bodyPr>
          <a:lstStyle/>
          <a:p>
            <a:r>
              <a:rPr lang="en-US" sz="1200"/>
              <a:t>Quelle: “Sparks of Artificial General Intelligence: Early experiments with GPT-4” (Microsoft Research )</a:t>
            </a:r>
          </a:p>
        </p:txBody>
      </p:sp>
    </p:spTree>
    <p:extLst>
      <p:ext uri="{BB962C8B-B14F-4D97-AF65-F5344CB8AC3E}">
        <p14:creationId xmlns:p14="http://schemas.microsoft.com/office/powerpoint/2010/main" val="58891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928403-3C89-7AC3-9591-464DF4068B7A}"/>
              </a:ext>
            </a:extLst>
          </p:cNvPr>
          <p:cNvSpPr>
            <a:spLocks noGrp="1"/>
          </p:cNvSpPr>
          <p:nvPr>
            <p:ph type="title"/>
          </p:nvPr>
        </p:nvSpPr>
        <p:spPr/>
        <p:txBody>
          <a:bodyPr/>
          <a:lstStyle/>
          <a:p>
            <a:r>
              <a:rPr lang="de-DE"/>
              <a:t>ChatGPT ist ein Sprachmodell</a:t>
            </a:r>
          </a:p>
        </p:txBody>
      </p:sp>
      <p:pic>
        <p:nvPicPr>
          <p:cNvPr id="5" name="Grafik 4">
            <a:extLst>
              <a:ext uri="{FF2B5EF4-FFF2-40B4-BE49-F238E27FC236}">
                <a16:creationId xmlns:a16="http://schemas.microsoft.com/office/drawing/2014/main" id="{E0E701C1-D315-CC8E-5088-FCC077C8C16D}"/>
              </a:ext>
            </a:extLst>
          </p:cNvPr>
          <p:cNvPicPr>
            <a:picLocks noChangeAspect="1"/>
          </p:cNvPicPr>
          <p:nvPr/>
        </p:nvPicPr>
        <p:blipFill rotWithShape="1">
          <a:blip r:embed="rId3"/>
          <a:srcRect b="71785"/>
          <a:stretch/>
        </p:blipFill>
        <p:spPr>
          <a:xfrm>
            <a:off x="7489889" y="2264736"/>
            <a:ext cx="3148666" cy="584148"/>
          </a:xfrm>
          <a:prstGeom prst="rect">
            <a:avLst/>
          </a:prstGeom>
          <a:ln>
            <a:noFill/>
          </a:ln>
          <a:effectLst>
            <a:outerShdw blurRad="292100" dist="139700" dir="2700000" algn="tl" rotWithShape="0">
              <a:srgbClr val="333333">
                <a:alpha val="65000"/>
              </a:srgbClr>
            </a:outerShdw>
          </a:effectLst>
        </p:spPr>
      </p:pic>
      <p:sp>
        <p:nvSpPr>
          <p:cNvPr id="6" name="Zylinder 5">
            <a:extLst>
              <a:ext uri="{FF2B5EF4-FFF2-40B4-BE49-F238E27FC236}">
                <a16:creationId xmlns:a16="http://schemas.microsoft.com/office/drawing/2014/main" id="{DB067683-8199-381E-5D3A-A4C28DC7E85C}"/>
              </a:ext>
            </a:extLst>
          </p:cNvPr>
          <p:cNvSpPr/>
          <p:nvPr/>
        </p:nvSpPr>
        <p:spPr>
          <a:xfrm>
            <a:off x="2679364" y="4510850"/>
            <a:ext cx="1223970" cy="8473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www</a:t>
            </a:r>
          </a:p>
        </p:txBody>
      </p:sp>
      <p:sp>
        <p:nvSpPr>
          <p:cNvPr id="7" name="Würfel 6">
            <a:extLst>
              <a:ext uri="{FF2B5EF4-FFF2-40B4-BE49-F238E27FC236}">
                <a16:creationId xmlns:a16="http://schemas.microsoft.com/office/drawing/2014/main" id="{44F52A5D-180B-470E-B1F6-A0896A2D12B4}"/>
              </a:ext>
            </a:extLst>
          </p:cNvPr>
          <p:cNvSpPr/>
          <p:nvPr/>
        </p:nvSpPr>
        <p:spPr>
          <a:xfrm>
            <a:off x="2762256" y="2771989"/>
            <a:ext cx="1141078" cy="941096"/>
          </a:xfrm>
          <a:prstGeom prst="cub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t>GPT Modell</a:t>
            </a:r>
          </a:p>
        </p:txBody>
      </p:sp>
      <p:sp>
        <p:nvSpPr>
          <p:cNvPr id="8" name="Pfeil: nach oben 7">
            <a:extLst>
              <a:ext uri="{FF2B5EF4-FFF2-40B4-BE49-F238E27FC236}">
                <a16:creationId xmlns:a16="http://schemas.microsoft.com/office/drawing/2014/main" id="{208F68E5-A2B0-3C2A-32FC-039E9445ECCF}"/>
              </a:ext>
            </a:extLst>
          </p:cNvPr>
          <p:cNvSpPr/>
          <p:nvPr/>
        </p:nvSpPr>
        <p:spPr>
          <a:xfrm>
            <a:off x="3167061" y="3763199"/>
            <a:ext cx="248575" cy="834501"/>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Textfeld 8">
            <a:extLst>
              <a:ext uri="{FF2B5EF4-FFF2-40B4-BE49-F238E27FC236}">
                <a16:creationId xmlns:a16="http://schemas.microsoft.com/office/drawing/2014/main" id="{C914F1D1-94AD-A188-C3ED-6C5307646D50}"/>
              </a:ext>
            </a:extLst>
          </p:cNvPr>
          <p:cNvSpPr txBox="1"/>
          <p:nvPr/>
        </p:nvSpPr>
        <p:spPr>
          <a:xfrm>
            <a:off x="3545235" y="3994018"/>
            <a:ext cx="1699376" cy="369332"/>
          </a:xfrm>
          <a:prstGeom prst="rect">
            <a:avLst/>
          </a:prstGeom>
          <a:noFill/>
        </p:spPr>
        <p:txBody>
          <a:bodyPr wrap="none" rtlCol="0">
            <a:spAutoFit/>
          </a:bodyPr>
          <a:lstStyle/>
          <a:p>
            <a:r>
              <a:rPr lang="en-US"/>
              <a:t>Trainingsprozess</a:t>
            </a:r>
          </a:p>
        </p:txBody>
      </p:sp>
      <p:sp>
        <p:nvSpPr>
          <p:cNvPr id="10" name="Ellipse 9">
            <a:extLst>
              <a:ext uri="{FF2B5EF4-FFF2-40B4-BE49-F238E27FC236}">
                <a16:creationId xmlns:a16="http://schemas.microsoft.com/office/drawing/2014/main" id="{681B282C-B5B1-214B-7DDA-93007305CC87}"/>
              </a:ext>
            </a:extLst>
          </p:cNvPr>
          <p:cNvSpPr/>
          <p:nvPr/>
        </p:nvSpPr>
        <p:spPr>
          <a:xfrm>
            <a:off x="1505413" y="1807913"/>
            <a:ext cx="532660" cy="5326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ctr"/>
            <a:r>
              <a:rPr lang="en-US" sz="2800" b="1"/>
              <a:t>1.</a:t>
            </a:r>
          </a:p>
        </p:txBody>
      </p:sp>
      <p:sp>
        <p:nvSpPr>
          <p:cNvPr id="11" name="Ellipse 10">
            <a:extLst>
              <a:ext uri="{FF2B5EF4-FFF2-40B4-BE49-F238E27FC236}">
                <a16:creationId xmlns:a16="http://schemas.microsoft.com/office/drawing/2014/main" id="{0409AF48-DED9-98DE-B8E4-EA9A84774183}"/>
              </a:ext>
            </a:extLst>
          </p:cNvPr>
          <p:cNvSpPr/>
          <p:nvPr/>
        </p:nvSpPr>
        <p:spPr>
          <a:xfrm>
            <a:off x="6432115" y="1807913"/>
            <a:ext cx="532660" cy="5326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ctr"/>
            <a:r>
              <a:rPr lang="en-US" sz="2800" b="1"/>
              <a:t>2.</a:t>
            </a:r>
          </a:p>
        </p:txBody>
      </p:sp>
      <p:pic>
        <p:nvPicPr>
          <p:cNvPr id="12" name="Grafik 11">
            <a:extLst>
              <a:ext uri="{FF2B5EF4-FFF2-40B4-BE49-F238E27FC236}">
                <a16:creationId xmlns:a16="http://schemas.microsoft.com/office/drawing/2014/main" id="{D35B48C3-2234-9B10-FF97-B96D09392FEC}"/>
              </a:ext>
            </a:extLst>
          </p:cNvPr>
          <p:cNvPicPr>
            <a:picLocks noChangeAspect="1"/>
          </p:cNvPicPr>
          <p:nvPr/>
        </p:nvPicPr>
        <p:blipFill rotWithShape="1">
          <a:blip r:embed="rId3"/>
          <a:srcRect t="30694"/>
          <a:stretch/>
        </p:blipFill>
        <p:spPr>
          <a:xfrm>
            <a:off x="7495937" y="4640815"/>
            <a:ext cx="3148666" cy="1434883"/>
          </a:xfrm>
          <a:prstGeom prst="rect">
            <a:avLst/>
          </a:prstGeom>
          <a:ln>
            <a:noFill/>
          </a:ln>
          <a:effectLst>
            <a:outerShdw blurRad="292100" dist="139700" dir="2700000" algn="tl" rotWithShape="0">
              <a:srgbClr val="333333">
                <a:alpha val="65000"/>
              </a:srgbClr>
            </a:outerShdw>
          </a:effectLst>
        </p:spPr>
      </p:pic>
      <p:sp>
        <p:nvSpPr>
          <p:cNvPr id="14" name="Pfeil: nach oben 13">
            <a:extLst>
              <a:ext uri="{FF2B5EF4-FFF2-40B4-BE49-F238E27FC236}">
                <a16:creationId xmlns:a16="http://schemas.microsoft.com/office/drawing/2014/main" id="{1D09EF9F-69F8-F3D1-B983-DC9BF8D78CB7}"/>
              </a:ext>
            </a:extLst>
          </p:cNvPr>
          <p:cNvSpPr/>
          <p:nvPr/>
        </p:nvSpPr>
        <p:spPr>
          <a:xfrm rot="10800000">
            <a:off x="8939934" y="2862142"/>
            <a:ext cx="248575" cy="41725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Textfeld 14">
            <a:extLst>
              <a:ext uri="{FF2B5EF4-FFF2-40B4-BE49-F238E27FC236}">
                <a16:creationId xmlns:a16="http://schemas.microsoft.com/office/drawing/2014/main" id="{B96587D6-6F98-A704-6700-2852BCEF72DA}"/>
              </a:ext>
            </a:extLst>
          </p:cNvPr>
          <p:cNvSpPr txBox="1"/>
          <p:nvPr/>
        </p:nvSpPr>
        <p:spPr>
          <a:xfrm>
            <a:off x="9841691" y="2848585"/>
            <a:ext cx="872483" cy="369332"/>
          </a:xfrm>
          <a:prstGeom prst="rect">
            <a:avLst/>
          </a:prstGeom>
          <a:noFill/>
        </p:spPr>
        <p:txBody>
          <a:bodyPr wrap="none" rtlCol="0">
            <a:spAutoFit/>
          </a:bodyPr>
          <a:lstStyle/>
          <a:p>
            <a:r>
              <a:rPr lang="en-US"/>
              <a:t>Prompt</a:t>
            </a:r>
          </a:p>
        </p:txBody>
      </p:sp>
      <p:sp>
        <p:nvSpPr>
          <p:cNvPr id="16" name="Pfeil: nach oben 15">
            <a:extLst>
              <a:ext uri="{FF2B5EF4-FFF2-40B4-BE49-F238E27FC236}">
                <a16:creationId xmlns:a16="http://schemas.microsoft.com/office/drawing/2014/main" id="{226B92BE-3A20-8CF5-B1F5-94542837A711}"/>
              </a:ext>
            </a:extLst>
          </p:cNvPr>
          <p:cNvSpPr/>
          <p:nvPr/>
        </p:nvSpPr>
        <p:spPr>
          <a:xfrm rot="10800000">
            <a:off x="8939934" y="4235217"/>
            <a:ext cx="248575" cy="41725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Würfel 12">
            <a:extLst>
              <a:ext uri="{FF2B5EF4-FFF2-40B4-BE49-F238E27FC236}">
                <a16:creationId xmlns:a16="http://schemas.microsoft.com/office/drawing/2014/main" id="{90019A98-705D-E4EF-C7ED-23EB0F3CD18A}"/>
              </a:ext>
            </a:extLst>
          </p:cNvPr>
          <p:cNvSpPr/>
          <p:nvPr/>
        </p:nvSpPr>
        <p:spPr>
          <a:xfrm>
            <a:off x="8493683" y="3292651"/>
            <a:ext cx="1141078" cy="941096"/>
          </a:xfrm>
          <a:prstGeom prst="cub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t>GPT Modell</a:t>
            </a:r>
          </a:p>
        </p:txBody>
      </p:sp>
      <p:sp>
        <p:nvSpPr>
          <p:cNvPr id="17" name="Textfeld 16">
            <a:extLst>
              <a:ext uri="{FF2B5EF4-FFF2-40B4-BE49-F238E27FC236}">
                <a16:creationId xmlns:a16="http://schemas.microsoft.com/office/drawing/2014/main" id="{D85D247A-2B67-9810-5DD7-54E5CA462D43}"/>
              </a:ext>
            </a:extLst>
          </p:cNvPr>
          <p:cNvSpPr txBox="1"/>
          <p:nvPr/>
        </p:nvSpPr>
        <p:spPr>
          <a:xfrm>
            <a:off x="9742113" y="4296214"/>
            <a:ext cx="972061" cy="369332"/>
          </a:xfrm>
          <a:prstGeom prst="rect">
            <a:avLst/>
          </a:prstGeom>
          <a:noFill/>
        </p:spPr>
        <p:txBody>
          <a:bodyPr wrap="none" rtlCol="0">
            <a:spAutoFit/>
          </a:bodyPr>
          <a:lstStyle/>
          <a:p>
            <a:r>
              <a:rPr lang="en-US"/>
              <a:t>Ausgabe</a:t>
            </a:r>
          </a:p>
        </p:txBody>
      </p:sp>
    </p:spTree>
    <p:extLst>
      <p:ext uri="{BB962C8B-B14F-4D97-AF65-F5344CB8AC3E}">
        <p14:creationId xmlns:p14="http://schemas.microsoft.com/office/powerpoint/2010/main" val="3876437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FC0CF1-E813-D6E0-660C-A983ACEA946A}"/>
              </a:ext>
            </a:extLst>
          </p:cNvPr>
          <p:cNvSpPr>
            <a:spLocks noGrp="1"/>
          </p:cNvSpPr>
          <p:nvPr>
            <p:ph type="title"/>
          </p:nvPr>
        </p:nvSpPr>
        <p:spPr/>
        <p:txBody>
          <a:bodyPr>
            <a:normAutofit/>
          </a:bodyPr>
          <a:lstStyle/>
          <a:p>
            <a:r>
              <a:rPr lang="de-DE" sz="4800"/>
              <a:t>Die Grundidee: Alles für das nächste Wort!</a:t>
            </a:r>
          </a:p>
        </p:txBody>
      </p:sp>
      <p:sp>
        <p:nvSpPr>
          <p:cNvPr id="4" name="Rechteck 3">
            <a:extLst>
              <a:ext uri="{FF2B5EF4-FFF2-40B4-BE49-F238E27FC236}">
                <a16:creationId xmlns:a16="http://schemas.microsoft.com/office/drawing/2014/main" id="{6A639228-F50F-1E66-BE86-3EAEEEEEB50D}"/>
              </a:ext>
            </a:extLst>
          </p:cNvPr>
          <p:cNvSpPr/>
          <p:nvPr/>
        </p:nvSpPr>
        <p:spPr>
          <a:xfrm>
            <a:off x="2102812" y="2243421"/>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„Mein“</a:t>
            </a:r>
          </a:p>
        </p:txBody>
      </p:sp>
      <p:sp>
        <p:nvSpPr>
          <p:cNvPr id="5" name="Rechteck 4">
            <a:extLst>
              <a:ext uri="{FF2B5EF4-FFF2-40B4-BE49-F238E27FC236}">
                <a16:creationId xmlns:a16="http://schemas.microsoft.com/office/drawing/2014/main" id="{39EBE153-91AC-925B-CEB7-E9509018E663}"/>
              </a:ext>
            </a:extLst>
          </p:cNvPr>
          <p:cNvSpPr/>
          <p:nvPr/>
        </p:nvSpPr>
        <p:spPr>
          <a:xfrm>
            <a:off x="3525212" y="2243421"/>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„Haus“</a:t>
            </a:r>
          </a:p>
        </p:txBody>
      </p:sp>
      <p:sp>
        <p:nvSpPr>
          <p:cNvPr id="6" name="Rechteck 5">
            <a:extLst>
              <a:ext uri="{FF2B5EF4-FFF2-40B4-BE49-F238E27FC236}">
                <a16:creationId xmlns:a16="http://schemas.microsoft.com/office/drawing/2014/main" id="{FFE27063-16FC-E1A5-8290-0765813D2FC7}"/>
              </a:ext>
            </a:extLst>
          </p:cNvPr>
          <p:cNvSpPr/>
          <p:nvPr/>
        </p:nvSpPr>
        <p:spPr>
          <a:xfrm>
            <a:off x="4948669" y="2243421"/>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„wurde“</a:t>
            </a:r>
          </a:p>
        </p:txBody>
      </p:sp>
      <p:sp>
        <p:nvSpPr>
          <p:cNvPr id="7" name="Rechteck 6">
            <a:extLst>
              <a:ext uri="{FF2B5EF4-FFF2-40B4-BE49-F238E27FC236}">
                <a16:creationId xmlns:a16="http://schemas.microsoft.com/office/drawing/2014/main" id="{7FD7AE8B-323C-0DFA-ABBE-11A97FDD5D35}"/>
              </a:ext>
            </a:extLst>
          </p:cNvPr>
          <p:cNvSpPr/>
          <p:nvPr/>
        </p:nvSpPr>
        <p:spPr>
          <a:xfrm>
            <a:off x="6372126" y="2243421"/>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„gelb“</a:t>
            </a:r>
          </a:p>
        </p:txBody>
      </p:sp>
      <p:sp>
        <p:nvSpPr>
          <p:cNvPr id="8" name="Rechteck 7">
            <a:extLst>
              <a:ext uri="{FF2B5EF4-FFF2-40B4-BE49-F238E27FC236}">
                <a16:creationId xmlns:a16="http://schemas.microsoft.com/office/drawing/2014/main" id="{61BB754B-5F53-81B2-A07F-00F926A42E18}"/>
              </a:ext>
            </a:extLst>
          </p:cNvPr>
          <p:cNvSpPr/>
          <p:nvPr/>
        </p:nvSpPr>
        <p:spPr>
          <a:xfrm>
            <a:off x="7795583" y="2243421"/>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highlight>
                <a:srgbClr val="000000"/>
              </a:highlight>
            </a:endParaRPr>
          </a:p>
        </p:txBody>
      </p:sp>
      <p:sp>
        <p:nvSpPr>
          <p:cNvPr id="9" name="Geschweifte Klammer rechts 8">
            <a:extLst>
              <a:ext uri="{FF2B5EF4-FFF2-40B4-BE49-F238E27FC236}">
                <a16:creationId xmlns:a16="http://schemas.microsoft.com/office/drawing/2014/main" id="{3C4E621A-4970-DA92-6509-26027CF28CBD}"/>
              </a:ext>
            </a:extLst>
          </p:cNvPr>
          <p:cNvSpPr/>
          <p:nvPr/>
        </p:nvSpPr>
        <p:spPr>
          <a:xfrm rot="5400000">
            <a:off x="4690812" y="64863"/>
            <a:ext cx="400110" cy="5651061"/>
          </a:xfrm>
          <a:prstGeom prst="rightBrace">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0" name="Würfel 9">
            <a:extLst>
              <a:ext uri="{FF2B5EF4-FFF2-40B4-BE49-F238E27FC236}">
                <a16:creationId xmlns:a16="http://schemas.microsoft.com/office/drawing/2014/main" id="{E9AD6DA4-ED44-2C31-4FC7-CE4CFEED510C}"/>
              </a:ext>
            </a:extLst>
          </p:cNvPr>
          <p:cNvSpPr/>
          <p:nvPr/>
        </p:nvSpPr>
        <p:spPr>
          <a:xfrm>
            <a:off x="4022648" y="3389746"/>
            <a:ext cx="1736437" cy="785090"/>
          </a:xfrm>
          <a:prstGeom prst="cub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GPT</a:t>
            </a:r>
          </a:p>
        </p:txBody>
      </p:sp>
      <p:sp>
        <p:nvSpPr>
          <p:cNvPr id="11" name="Pfeil: nach rechts 10">
            <a:extLst>
              <a:ext uri="{FF2B5EF4-FFF2-40B4-BE49-F238E27FC236}">
                <a16:creationId xmlns:a16="http://schemas.microsoft.com/office/drawing/2014/main" id="{66312C30-F49D-A08F-15B9-C3D3B6705936}"/>
              </a:ext>
            </a:extLst>
          </p:cNvPr>
          <p:cNvSpPr/>
          <p:nvPr/>
        </p:nvSpPr>
        <p:spPr>
          <a:xfrm>
            <a:off x="5911272" y="3689043"/>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2" name="Tabelle 13">
            <a:extLst>
              <a:ext uri="{FF2B5EF4-FFF2-40B4-BE49-F238E27FC236}">
                <a16:creationId xmlns:a16="http://schemas.microsoft.com/office/drawing/2014/main" id="{69470D71-3B9A-F551-0170-2F0A351DC2E3}"/>
              </a:ext>
            </a:extLst>
          </p:cNvPr>
          <p:cNvGraphicFramePr>
            <a:graphicFrameLocks noGrp="1"/>
          </p:cNvGraphicFramePr>
          <p:nvPr>
            <p:extLst>
              <p:ext uri="{D42A27DB-BD31-4B8C-83A1-F6EECF244321}">
                <p14:modId xmlns:p14="http://schemas.microsoft.com/office/powerpoint/2010/main" val="586761652"/>
              </p:ext>
            </p:extLst>
          </p:nvPr>
        </p:nvGraphicFramePr>
        <p:xfrm>
          <a:off x="6372126" y="3131050"/>
          <a:ext cx="2984310" cy="2494280"/>
        </p:xfrm>
        <a:graphic>
          <a:graphicData uri="http://schemas.openxmlformats.org/drawingml/2006/table">
            <a:tbl>
              <a:tblPr firstRow="1" bandRow="1">
                <a:tableStyleId>{5C22544A-7EE6-4342-B048-85BDC9FD1C3A}</a:tableStyleId>
              </a:tblPr>
              <a:tblGrid>
                <a:gridCol w="1404891">
                  <a:extLst>
                    <a:ext uri="{9D8B030D-6E8A-4147-A177-3AD203B41FA5}">
                      <a16:colId xmlns:a16="http://schemas.microsoft.com/office/drawing/2014/main" val="1536547945"/>
                    </a:ext>
                  </a:extLst>
                </a:gridCol>
                <a:gridCol w="1579419">
                  <a:extLst>
                    <a:ext uri="{9D8B030D-6E8A-4147-A177-3AD203B41FA5}">
                      <a16:colId xmlns:a16="http://schemas.microsoft.com/office/drawing/2014/main" val="2711978328"/>
                    </a:ext>
                  </a:extLst>
                </a:gridCol>
              </a:tblGrid>
              <a:tr h="370840">
                <a:tc>
                  <a:txBody>
                    <a:bodyPr/>
                    <a:lstStyle/>
                    <a:p>
                      <a:r>
                        <a:rPr lang="de-DE"/>
                        <a:t>Wort</a:t>
                      </a:r>
                    </a:p>
                  </a:txBody>
                  <a:tcPr/>
                </a:tc>
                <a:tc>
                  <a:txBody>
                    <a:bodyPr/>
                    <a:lstStyle/>
                    <a:p>
                      <a:r>
                        <a:rPr lang="de-DE"/>
                        <a:t>Wahrschein-</a:t>
                      </a:r>
                    </a:p>
                    <a:p>
                      <a:r>
                        <a:rPr lang="de-DE"/>
                        <a:t>lichkeit</a:t>
                      </a:r>
                    </a:p>
                  </a:txBody>
                  <a:tcPr/>
                </a:tc>
                <a:extLst>
                  <a:ext uri="{0D108BD9-81ED-4DB2-BD59-A6C34878D82A}">
                    <a16:rowId xmlns:a16="http://schemas.microsoft.com/office/drawing/2014/main" val="903357536"/>
                  </a:ext>
                </a:extLst>
              </a:tr>
              <a:tr h="370840">
                <a:tc>
                  <a:txBody>
                    <a:bodyPr/>
                    <a:lstStyle/>
                    <a:p>
                      <a:r>
                        <a:rPr lang="de-DE"/>
                        <a:t>gestrichen</a:t>
                      </a:r>
                    </a:p>
                  </a:txBody>
                  <a:tcPr/>
                </a:tc>
                <a:tc>
                  <a:txBody>
                    <a:bodyPr/>
                    <a:lstStyle/>
                    <a:p>
                      <a:r>
                        <a:rPr lang="de-DE"/>
                        <a:t>35%</a:t>
                      </a:r>
                    </a:p>
                  </a:txBody>
                  <a:tcPr/>
                </a:tc>
                <a:extLst>
                  <a:ext uri="{0D108BD9-81ED-4DB2-BD59-A6C34878D82A}">
                    <a16:rowId xmlns:a16="http://schemas.microsoft.com/office/drawing/2014/main" val="3422516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gebaut</a:t>
                      </a:r>
                    </a:p>
                  </a:txBody>
                  <a:tcPr/>
                </a:tc>
                <a:tc>
                  <a:txBody>
                    <a:bodyPr/>
                    <a:lstStyle/>
                    <a:p>
                      <a:r>
                        <a:rPr lang="de-DE"/>
                        <a:t>14%</a:t>
                      </a:r>
                    </a:p>
                  </a:txBody>
                  <a:tcPr/>
                </a:tc>
                <a:extLst>
                  <a:ext uri="{0D108BD9-81ED-4DB2-BD59-A6C34878D82A}">
                    <a16:rowId xmlns:a16="http://schemas.microsoft.com/office/drawing/2014/main" val="2895703126"/>
                  </a:ext>
                </a:extLst>
              </a:tr>
              <a:tr h="370840">
                <a:tc>
                  <a:txBody>
                    <a:bodyPr/>
                    <a:lstStyle/>
                    <a:p>
                      <a:r>
                        <a:rPr lang="de-DE"/>
                        <a:t>und</a:t>
                      </a:r>
                    </a:p>
                  </a:txBody>
                  <a:tcPr/>
                </a:tc>
                <a:tc>
                  <a:txBody>
                    <a:bodyPr/>
                    <a:lstStyle/>
                    <a:p>
                      <a:r>
                        <a:rPr lang="de-DE"/>
                        <a:t>7%</a:t>
                      </a:r>
                    </a:p>
                  </a:txBody>
                  <a:tcPr/>
                </a:tc>
                <a:extLst>
                  <a:ext uri="{0D108BD9-81ED-4DB2-BD59-A6C34878D82A}">
                    <a16:rowId xmlns:a16="http://schemas.microsoft.com/office/drawing/2014/main" val="3992821621"/>
                  </a:ext>
                </a:extLst>
              </a:tr>
              <a:tr h="370840">
                <a:tc>
                  <a:txBody>
                    <a:bodyPr/>
                    <a:lstStyle/>
                    <a:p>
                      <a:r>
                        <a:rPr lang="de-DE"/>
                        <a:t>vor</a:t>
                      </a:r>
                    </a:p>
                  </a:txBody>
                  <a:tcPr/>
                </a:tc>
                <a:tc>
                  <a:txBody>
                    <a:bodyPr/>
                    <a:lstStyle/>
                    <a:p>
                      <a:r>
                        <a:rPr lang="de-DE"/>
                        <a:t>3%</a:t>
                      </a:r>
                    </a:p>
                  </a:txBody>
                  <a:tcPr/>
                </a:tc>
                <a:extLst>
                  <a:ext uri="{0D108BD9-81ED-4DB2-BD59-A6C34878D82A}">
                    <a16:rowId xmlns:a16="http://schemas.microsoft.com/office/drawing/2014/main" val="1601794444"/>
                  </a:ext>
                </a:extLst>
              </a:tr>
              <a:tr h="370840">
                <a:tc>
                  <a:txBody>
                    <a:bodyPr/>
                    <a:lstStyle/>
                    <a:p>
                      <a:r>
                        <a:rPr lang="de-DE"/>
                        <a:t>…</a:t>
                      </a:r>
                    </a:p>
                  </a:txBody>
                  <a:tcPr/>
                </a:tc>
                <a:tc>
                  <a:txBody>
                    <a:bodyPr/>
                    <a:lstStyle/>
                    <a:p>
                      <a:r>
                        <a:rPr lang="de-DE"/>
                        <a:t>…</a:t>
                      </a:r>
                    </a:p>
                  </a:txBody>
                  <a:tcPr/>
                </a:tc>
                <a:extLst>
                  <a:ext uri="{0D108BD9-81ED-4DB2-BD59-A6C34878D82A}">
                    <a16:rowId xmlns:a16="http://schemas.microsoft.com/office/drawing/2014/main" val="361383569"/>
                  </a:ext>
                </a:extLst>
              </a:tr>
            </a:tbl>
          </a:graphicData>
        </a:graphic>
      </p:graphicFrame>
      <p:sp>
        <p:nvSpPr>
          <p:cNvPr id="13" name="Rechteck 12">
            <a:extLst>
              <a:ext uri="{FF2B5EF4-FFF2-40B4-BE49-F238E27FC236}">
                <a16:creationId xmlns:a16="http://schemas.microsoft.com/office/drawing/2014/main" id="{A9980E46-8D78-4CB6-21B4-D38FC3A81330}"/>
              </a:ext>
            </a:extLst>
          </p:cNvPr>
          <p:cNvSpPr/>
          <p:nvPr/>
        </p:nvSpPr>
        <p:spPr>
          <a:xfrm>
            <a:off x="7937424" y="2303722"/>
            <a:ext cx="990936" cy="279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highlight>
                <a:srgbClr val="000000"/>
              </a:highlight>
            </a:endParaRPr>
          </a:p>
        </p:txBody>
      </p:sp>
    </p:spTree>
    <p:extLst>
      <p:ext uri="{BB962C8B-B14F-4D97-AF65-F5344CB8AC3E}">
        <p14:creationId xmlns:p14="http://schemas.microsoft.com/office/powerpoint/2010/main" val="329632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FC0CF1-E813-D6E0-660C-A983ACEA946A}"/>
              </a:ext>
            </a:extLst>
          </p:cNvPr>
          <p:cNvSpPr>
            <a:spLocks noGrp="1"/>
          </p:cNvSpPr>
          <p:nvPr>
            <p:ph type="title"/>
          </p:nvPr>
        </p:nvSpPr>
        <p:spPr/>
        <p:txBody>
          <a:bodyPr>
            <a:normAutofit/>
          </a:bodyPr>
          <a:lstStyle/>
          <a:p>
            <a:r>
              <a:rPr lang="de-DE" sz="4800"/>
              <a:t>Beispiel für ein sehr einfaches Sprachmodell</a:t>
            </a:r>
          </a:p>
        </p:txBody>
      </p:sp>
      <p:sp>
        <p:nvSpPr>
          <p:cNvPr id="4" name="Rechteck 3">
            <a:extLst>
              <a:ext uri="{FF2B5EF4-FFF2-40B4-BE49-F238E27FC236}">
                <a16:creationId xmlns:a16="http://schemas.microsoft.com/office/drawing/2014/main" id="{6A639228-F50F-1E66-BE86-3EAEEEEEB50D}"/>
              </a:ext>
            </a:extLst>
          </p:cNvPr>
          <p:cNvSpPr/>
          <p:nvPr/>
        </p:nvSpPr>
        <p:spPr>
          <a:xfrm>
            <a:off x="927373" y="2575930"/>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„Ich“</a:t>
            </a:r>
          </a:p>
        </p:txBody>
      </p:sp>
      <p:sp>
        <p:nvSpPr>
          <p:cNvPr id="5" name="Rechteck 4">
            <a:extLst>
              <a:ext uri="{FF2B5EF4-FFF2-40B4-BE49-F238E27FC236}">
                <a16:creationId xmlns:a16="http://schemas.microsoft.com/office/drawing/2014/main" id="{39EBE153-91AC-925B-CEB7-E9509018E663}"/>
              </a:ext>
            </a:extLst>
          </p:cNvPr>
          <p:cNvSpPr/>
          <p:nvPr/>
        </p:nvSpPr>
        <p:spPr>
          <a:xfrm>
            <a:off x="2857684" y="2575930"/>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„bin“</a:t>
            </a:r>
          </a:p>
        </p:txBody>
      </p:sp>
      <p:sp>
        <p:nvSpPr>
          <p:cNvPr id="6" name="Rechteck 5">
            <a:extLst>
              <a:ext uri="{FF2B5EF4-FFF2-40B4-BE49-F238E27FC236}">
                <a16:creationId xmlns:a16="http://schemas.microsoft.com/office/drawing/2014/main" id="{FFE27063-16FC-E1A5-8290-0765813D2FC7}"/>
              </a:ext>
            </a:extLst>
          </p:cNvPr>
          <p:cNvSpPr/>
          <p:nvPr/>
        </p:nvSpPr>
        <p:spPr>
          <a:xfrm>
            <a:off x="4911455" y="2575930"/>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„ein“</a:t>
            </a:r>
          </a:p>
        </p:txBody>
      </p:sp>
      <p:sp>
        <p:nvSpPr>
          <p:cNvPr id="7" name="Rechteck 6">
            <a:extLst>
              <a:ext uri="{FF2B5EF4-FFF2-40B4-BE49-F238E27FC236}">
                <a16:creationId xmlns:a16="http://schemas.microsoft.com/office/drawing/2014/main" id="{7FD7AE8B-323C-0DFA-ABBE-11A97FDD5D35}"/>
              </a:ext>
            </a:extLst>
          </p:cNvPr>
          <p:cNvSpPr/>
          <p:nvPr/>
        </p:nvSpPr>
        <p:spPr>
          <a:xfrm>
            <a:off x="6965226" y="2575930"/>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„Jahr“</a:t>
            </a:r>
          </a:p>
        </p:txBody>
      </p:sp>
      <p:graphicFrame>
        <p:nvGraphicFramePr>
          <p:cNvPr id="12" name="Tabelle 13">
            <a:extLst>
              <a:ext uri="{FF2B5EF4-FFF2-40B4-BE49-F238E27FC236}">
                <a16:creationId xmlns:a16="http://schemas.microsoft.com/office/drawing/2014/main" id="{69470D71-3B9A-F551-0170-2F0A351DC2E3}"/>
              </a:ext>
            </a:extLst>
          </p:cNvPr>
          <p:cNvGraphicFramePr>
            <a:graphicFrameLocks noGrp="1"/>
          </p:cNvGraphicFramePr>
          <p:nvPr>
            <p:extLst>
              <p:ext uri="{D42A27DB-BD31-4B8C-83A1-F6EECF244321}">
                <p14:modId xmlns:p14="http://schemas.microsoft.com/office/powerpoint/2010/main" val="2768537958"/>
              </p:ext>
            </p:extLst>
          </p:nvPr>
        </p:nvGraphicFramePr>
        <p:xfrm>
          <a:off x="1564682" y="3621585"/>
          <a:ext cx="1846556" cy="2225040"/>
        </p:xfrm>
        <a:graphic>
          <a:graphicData uri="http://schemas.openxmlformats.org/drawingml/2006/table">
            <a:tbl>
              <a:tblPr firstRow="1" bandRow="1">
                <a:tableStyleId>{5C22544A-7EE6-4342-B048-85BDC9FD1C3A}</a:tableStyleId>
              </a:tblPr>
              <a:tblGrid>
                <a:gridCol w="1081586">
                  <a:extLst>
                    <a:ext uri="{9D8B030D-6E8A-4147-A177-3AD203B41FA5}">
                      <a16:colId xmlns:a16="http://schemas.microsoft.com/office/drawing/2014/main" val="1536547945"/>
                    </a:ext>
                  </a:extLst>
                </a:gridCol>
                <a:gridCol w="764970">
                  <a:extLst>
                    <a:ext uri="{9D8B030D-6E8A-4147-A177-3AD203B41FA5}">
                      <a16:colId xmlns:a16="http://schemas.microsoft.com/office/drawing/2014/main" val="2711978328"/>
                    </a:ext>
                  </a:extLst>
                </a:gridCol>
              </a:tblGrid>
              <a:tr h="370840">
                <a:tc gridSpan="2">
                  <a:txBody>
                    <a:bodyPr/>
                    <a:lstStyle/>
                    <a:p>
                      <a:pPr algn="ctr"/>
                      <a:r>
                        <a:rPr lang="de-DE"/>
                        <a:t>ich</a:t>
                      </a:r>
                    </a:p>
                  </a:txBody>
                  <a:tcPr/>
                </a:tc>
                <a:tc hMerge="1">
                  <a:txBody>
                    <a:bodyPr/>
                    <a:lstStyle/>
                    <a:p>
                      <a:endParaRPr lang="de-DE"/>
                    </a:p>
                  </a:txBody>
                  <a:tcPr/>
                </a:tc>
                <a:extLst>
                  <a:ext uri="{0D108BD9-81ED-4DB2-BD59-A6C34878D82A}">
                    <a16:rowId xmlns:a16="http://schemas.microsoft.com/office/drawing/2014/main" val="903357536"/>
                  </a:ext>
                </a:extLst>
              </a:tr>
              <a:tr h="370840">
                <a:tc>
                  <a:txBody>
                    <a:bodyPr/>
                    <a:lstStyle/>
                    <a:p>
                      <a:r>
                        <a:rPr lang="de-DE"/>
                        <a:t>bin</a:t>
                      </a:r>
                    </a:p>
                  </a:txBody>
                  <a:tcPr/>
                </a:tc>
                <a:tc>
                  <a:txBody>
                    <a:bodyPr/>
                    <a:lstStyle/>
                    <a:p>
                      <a:r>
                        <a:rPr lang="de-DE"/>
                        <a:t>11%</a:t>
                      </a:r>
                    </a:p>
                  </a:txBody>
                  <a:tcPr/>
                </a:tc>
                <a:extLst>
                  <a:ext uri="{0D108BD9-81ED-4DB2-BD59-A6C34878D82A}">
                    <a16:rowId xmlns:a16="http://schemas.microsoft.com/office/drawing/2014/main" val="3422516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habe</a:t>
                      </a:r>
                    </a:p>
                  </a:txBody>
                  <a:tcPr/>
                </a:tc>
                <a:tc>
                  <a:txBody>
                    <a:bodyPr/>
                    <a:lstStyle/>
                    <a:p>
                      <a:r>
                        <a:rPr lang="de-DE"/>
                        <a:t>8%</a:t>
                      </a:r>
                    </a:p>
                  </a:txBody>
                  <a:tcPr/>
                </a:tc>
                <a:extLst>
                  <a:ext uri="{0D108BD9-81ED-4DB2-BD59-A6C34878D82A}">
                    <a16:rowId xmlns:a16="http://schemas.microsoft.com/office/drawing/2014/main" val="2895703126"/>
                  </a:ext>
                </a:extLst>
              </a:tr>
              <a:tr h="370840">
                <a:tc>
                  <a:txBody>
                    <a:bodyPr/>
                    <a:lstStyle/>
                    <a:p>
                      <a:r>
                        <a:rPr lang="de-DE"/>
                        <a:t>war</a:t>
                      </a:r>
                    </a:p>
                  </a:txBody>
                  <a:tcPr/>
                </a:tc>
                <a:tc>
                  <a:txBody>
                    <a:bodyPr/>
                    <a:lstStyle/>
                    <a:p>
                      <a:r>
                        <a:rPr lang="de-DE"/>
                        <a:t>5%</a:t>
                      </a:r>
                    </a:p>
                  </a:txBody>
                  <a:tcPr/>
                </a:tc>
                <a:extLst>
                  <a:ext uri="{0D108BD9-81ED-4DB2-BD59-A6C34878D82A}">
                    <a16:rowId xmlns:a16="http://schemas.microsoft.com/office/drawing/2014/main" val="3992821621"/>
                  </a:ext>
                </a:extLst>
              </a:tr>
              <a:tr h="370840">
                <a:tc>
                  <a:txBody>
                    <a:bodyPr/>
                    <a:lstStyle/>
                    <a:p>
                      <a:r>
                        <a:rPr lang="de-DE"/>
                        <a:t>muss</a:t>
                      </a:r>
                    </a:p>
                  </a:txBody>
                  <a:tcPr/>
                </a:tc>
                <a:tc>
                  <a:txBody>
                    <a:bodyPr/>
                    <a:lstStyle/>
                    <a:p>
                      <a:r>
                        <a:rPr lang="de-DE"/>
                        <a:t>3%</a:t>
                      </a:r>
                    </a:p>
                  </a:txBody>
                  <a:tcPr/>
                </a:tc>
                <a:extLst>
                  <a:ext uri="{0D108BD9-81ED-4DB2-BD59-A6C34878D82A}">
                    <a16:rowId xmlns:a16="http://schemas.microsoft.com/office/drawing/2014/main" val="1601794444"/>
                  </a:ext>
                </a:extLst>
              </a:tr>
              <a:tr h="370840">
                <a:tc>
                  <a:txBody>
                    <a:bodyPr/>
                    <a:lstStyle/>
                    <a:p>
                      <a:r>
                        <a:rPr lang="de-DE"/>
                        <a:t>…</a:t>
                      </a:r>
                    </a:p>
                  </a:txBody>
                  <a:tcPr/>
                </a:tc>
                <a:tc>
                  <a:txBody>
                    <a:bodyPr/>
                    <a:lstStyle/>
                    <a:p>
                      <a:r>
                        <a:rPr lang="de-DE"/>
                        <a:t>…</a:t>
                      </a:r>
                    </a:p>
                  </a:txBody>
                  <a:tcPr/>
                </a:tc>
                <a:extLst>
                  <a:ext uri="{0D108BD9-81ED-4DB2-BD59-A6C34878D82A}">
                    <a16:rowId xmlns:a16="http://schemas.microsoft.com/office/drawing/2014/main" val="361383569"/>
                  </a:ext>
                </a:extLst>
              </a:tr>
            </a:tbl>
          </a:graphicData>
        </a:graphic>
      </p:graphicFrame>
      <p:sp>
        <p:nvSpPr>
          <p:cNvPr id="3" name="Pfeil: nach rechts 2">
            <a:extLst>
              <a:ext uri="{FF2B5EF4-FFF2-40B4-BE49-F238E27FC236}">
                <a16:creationId xmlns:a16="http://schemas.microsoft.com/office/drawing/2014/main" id="{735086B3-C713-A213-B57D-A69DA97CB47D}"/>
              </a:ext>
            </a:extLst>
          </p:cNvPr>
          <p:cNvSpPr/>
          <p:nvPr/>
        </p:nvSpPr>
        <p:spPr>
          <a:xfrm rot="5400000">
            <a:off x="1769291" y="3218960"/>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rechts 12">
            <a:extLst>
              <a:ext uri="{FF2B5EF4-FFF2-40B4-BE49-F238E27FC236}">
                <a16:creationId xmlns:a16="http://schemas.microsoft.com/office/drawing/2014/main" id="{832271F2-A28F-1D05-839D-04E2C2D92181}"/>
              </a:ext>
            </a:extLst>
          </p:cNvPr>
          <p:cNvSpPr/>
          <p:nvPr/>
        </p:nvSpPr>
        <p:spPr>
          <a:xfrm rot="16200000">
            <a:off x="2870544" y="3218960"/>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4" name="Tabelle 13">
            <a:extLst>
              <a:ext uri="{FF2B5EF4-FFF2-40B4-BE49-F238E27FC236}">
                <a16:creationId xmlns:a16="http://schemas.microsoft.com/office/drawing/2014/main" id="{45FD2604-AE17-2847-6884-560F037A0EC8}"/>
              </a:ext>
            </a:extLst>
          </p:cNvPr>
          <p:cNvGraphicFramePr>
            <a:graphicFrameLocks noGrp="1"/>
          </p:cNvGraphicFramePr>
          <p:nvPr>
            <p:extLst>
              <p:ext uri="{D42A27DB-BD31-4B8C-83A1-F6EECF244321}">
                <p14:modId xmlns:p14="http://schemas.microsoft.com/office/powerpoint/2010/main" val="71612031"/>
              </p:ext>
            </p:extLst>
          </p:nvPr>
        </p:nvGraphicFramePr>
        <p:xfrm>
          <a:off x="3636100" y="3621585"/>
          <a:ext cx="1846556" cy="2225040"/>
        </p:xfrm>
        <a:graphic>
          <a:graphicData uri="http://schemas.openxmlformats.org/drawingml/2006/table">
            <a:tbl>
              <a:tblPr firstRow="1" bandRow="1">
                <a:tableStyleId>{5C22544A-7EE6-4342-B048-85BDC9FD1C3A}</a:tableStyleId>
              </a:tblPr>
              <a:tblGrid>
                <a:gridCol w="1081586">
                  <a:extLst>
                    <a:ext uri="{9D8B030D-6E8A-4147-A177-3AD203B41FA5}">
                      <a16:colId xmlns:a16="http://schemas.microsoft.com/office/drawing/2014/main" val="1536547945"/>
                    </a:ext>
                  </a:extLst>
                </a:gridCol>
                <a:gridCol w="764970">
                  <a:extLst>
                    <a:ext uri="{9D8B030D-6E8A-4147-A177-3AD203B41FA5}">
                      <a16:colId xmlns:a16="http://schemas.microsoft.com/office/drawing/2014/main" val="2711978328"/>
                    </a:ext>
                  </a:extLst>
                </a:gridCol>
              </a:tblGrid>
              <a:tr h="370840">
                <a:tc gridSpan="2">
                  <a:txBody>
                    <a:bodyPr/>
                    <a:lstStyle/>
                    <a:p>
                      <a:pPr algn="ctr"/>
                      <a:r>
                        <a:rPr lang="de-DE"/>
                        <a:t>bin</a:t>
                      </a:r>
                    </a:p>
                  </a:txBody>
                  <a:tcPr/>
                </a:tc>
                <a:tc hMerge="1">
                  <a:txBody>
                    <a:bodyPr/>
                    <a:lstStyle/>
                    <a:p>
                      <a:endParaRPr lang="de-DE"/>
                    </a:p>
                  </a:txBody>
                  <a:tcPr/>
                </a:tc>
                <a:extLst>
                  <a:ext uri="{0D108BD9-81ED-4DB2-BD59-A6C34878D82A}">
                    <a16:rowId xmlns:a16="http://schemas.microsoft.com/office/drawing/2014/main" val="903357536"/>
                  </a:ext>
                </a:extLst>
              </a:tr>
              <a:tr h="370840">
                <a:tc>
                  <a:txBody>
                    <a:bodyPr/>
                    <a:lstStyle/>
                    <a:p>
                      <a:r>
                        <a:rPr lang="de-DE"/>
                        <a:t>ein</a:t>
                      </a:r>
                    </a:p>
                  </a:txBody>
                  <a:tcPr/>
                </a:tc>
                <a:tc>
                  <a:txBody>
                    <a:bodyPr/>
                    <a:lstStyle/>
                    <a:p>
                      <a:r>
                        <a:rPr lang="de-DE"/>
                        <a:t>7%</a:t>
                      </a:r>
                    </a:p>
                  </a:txBody>
                  <a:tcPr/>
                </a:tc>
                <a:extLst>
                  <a:ext uri="{0D108BD9-81ED-4DB2-BD59-A6C34878D82A}">
                    <a16:rowId xmlns:a16="http://schemas.microsoft.com/office/drawing/2014/main" val="3422516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eine</a:t>
                      </a:r>
                    </a:p>
                  </a:txBody>
                  <a:tcPr/>
                </a:tc>
                <a:tc>
                  <a:txBody>
                    <a:bodyPr/>
                    <a:lstStyle/>
                    <a:p>
                      <a:r>
                        <a:rPr lang="de-DE"/>
                        <a:t>6%</a:t>
                      </a:r>
                    </a:p>
                  </a:txBody>
                  <a:tcPr/>
                </a:tc>
                <a:extLst>
                  <a:ext uri="{0D108BD9-81ED-4DB2-BD59-A6C34878D82A}">
                    <a16:rowId xmlns:a16="http://schemas.microsoft.com/office/drawing/2014/main" val="2895703126"/>
                  </a:ext>
                </a:extLst>
              </a:tr>
              <a:tr h="370840">
                <a:tc>
                  <a:txBody>
                    <a:bodyPr/>
                    <a:lstStyle/>
                    <a:p>
                      <a:r>
                        <a:rPr lang="de-DE"/>
                        <a:t>der</a:t>
                      </a:r>
                    </a:p>
                  </a:txBody>
                  <a:tcPr/>
                </a:tc>
                <a:tc>
                  <a:txBody>
                    <a:bodyPr/>
                    <a:lstStyle/>
                    <a:p>
                      <a:r>
                        <a:rPr lang="de-DE"/>
                        <a:t>5%</a:t>
                      </a:r>
                    </a:p>
                  </a:txBody>
                  <a:tcPr/>
                </a:tc>
                <a:extLst>
                  <a:ext uri="{0D108BD9-81ED-4DB2-BD59-A6C34878D82A}">
                    <a16:rowId xmlns:a16="http://schemas.microsoft.com/office/drawing/2014/main" val="3992821621"/>
                  </a:ext>
                </a:extLst>
              </a:tr>
              <a:tr h="370840">
                <a:tc>
                  <a:txBody>
                    <a:bodyPr/>
                    <a:lstStyle/>
                    <a:p>
                      <a:r>
                        <a:rPr lang="de-DE"/>
                        <a:t>die</a:t>
                      </a:r>
                    </a:p>
                  </a:txBody>
                  <a:tcPr/>
                </a:tc>
                <a:tc>
                  <a:txBody>
                    <a:bodyPr/>
                    <a:lstStyle/>
                    <a:p>
                      <a:r>
                        <a:rPr lang="de-DE"/>
                        <a:t>2%</a:t>
                      </a:r>
                    </a:p>
                  </a:txBody>
                  <a:tcPr/>
                </a:tc>
                <a:extLst>
                  <a:ext uri="{0D108BD9-81ED-4DB2-BD59-A6C34878D82A}">
                    <a16:rowId xmlns:a16="http://schemas.microsoft.com/office/drawing/2014/main" val="1601794444"/>
                  </a:ext>
                </a:extLst>
              </a:tr>
              <a:tr h="370840">
                <a:tc>
                  <a:txBody>
                    <a:bodyPr/>
                    <a:lstStyle/>
                    <a:p>
                      <a:r>
                        <a:rPr lang="de-DE"/>
                        <a:t>…</a:t>
                      </a:r>
                    </a:p>
                  </a:txBody>
                  <a:tcPr/>
                </a:tc>
                <a:tc>
                  <a:txBody>
                    <a:bodyPr/>
                    <a:lstStyle/>
                    <a:p>
                      <a:r>
                        <a:rPr lang="de-DE"/>
                        <a:t>…</a:t>
                      </a:r>
                    </a:p>
                  </a:txBody>
                  <a:tcPr/>
                </a:tc>
                <a:extLst>
                  <a:ext uri="{0D108BD9-81ED-4DB2-BD59-A6C34878D82A}">
                    <a16:rowId xmlns:a16="http://schemas.microsoft.com/office/drawing/2014/main" val="361383569"/>
                  </a:ext>
                </a:extLst>
              </a:tr>
            </a:tbl>
          </a:graphicData>
        </a:graphic>
      </p:graphicFrame>
      <p:sp>
        <p:nvSpPr>
          <p:cNvPr id="15" name="Pfeil: nach rechts 14">
            <a:extLst>
              <a:ext uri="{FF2B5EF4-FFF2-40B4-BE49-F238E27FC236}">
                <a16:creationId xmlns:a16="http://schemas.microsoft.com/office/drawing/2014/main" id="{C9E24496-9A62-920B-FCE4-492DF3EE52B4}"/>
              </a:ext>
            </a:extLst>
          </p:cNvPr>
          <p:cNvSpPr/>
          <p:nvPr/>
        </p:nvSpPr>
        <p:spPr>
          <a:xfrm rot="5400000">
            <a:off x="3840709" y="3218960"/>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a:extLst>
              <a:ext uri="{FF2B5EF4-FFF2-40B4-BE49-F238E27FC236}">
                <a16:creationId xmlns:a16="http://schemas.microsoft.com/office/drawing/2014/main" id="{EF02859B-968C-CE98-1C8F-F5FA59EC45DD}"/>
              </a:ext>
            </a:extLst>
          </p:cNvPr>
          <p:cNvSpPr/>
          <p:nvPr/>
        </p:nvSpPr>
        <p:spPr>
          <a:xfrm rot="16200000">
            <a:off x="4941962" y="3218960"/>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7" name="Tabelle 16">
            <a:extLst>
              <a:ext uri="{FF2B5EF4-FFF2-40B4-BE49-F238E27FC236}">
                <a16:creationId xmlns:a16="http://schemas.microsoft.com/office/drawing/2014/main" id="{AA25638F-98E7-4584-04A2-BF0CD21FA0CE}"/>
              </a:ext>
            </a:extLst>
          </p:cNvPr>
          <p:cNvGraphicFramePr>
            <a:graphicFrameLocks noGrp="1"/>
          </p:cNvGraphicFramePr>
          <p:nvPr>
            <p:extLst>
              <p:ext uri="{D42A27DB-BD31-4B8C-83A1-F6EECF244321}">
                <p14:modId xmlns:p14="http://schemas.microsoft.com/office/powerpoint/2010/main" val="705914323"/>
              </p:ext>
            </p:extLst>
          </p:nvPr>
        </p:nvGraphicFramePr>
        <p:xfrm>
          <a:off x="5707518" y="3612202"/>
          <a:ext cx="1846556" cy="2225040"/>
        </p:xfrm>
        <a:graphic>
          <a:graphicData uri="http://schemas.openxmlformats.org/drawingml/2006/table">
            <a:tbl>
              <a:tblPr firstRow="1" bandRow="1">
                <a:tableStyleId>{5C22544A-7EE6-4342-B048-85BDC9FD1C3A}</a:tableStyleId>
              </a:tblPr>
              <a:tblGrid>
                <a:gridCol w="1081586">
                  <a:extLst>
                    <a:ext uri="{9D8B030D-6E8A-4147-A177-3AD203B41FA5}">
                      <a16:colId xmlns:a16="http://schemas.microsoft.com/office/drawing/2014/main" val="1536547945"/>
                    </a:ext>
                  </a:extLst>
                </a:gridCol>
                <a:gridCol w="764970">
                  <a:extLst>
                    <a:ext uri="{9D8B030D-6E8A-4147-A177-3AD203B41FA5}">
                      <a16:colId xmlns:a16="http://schemas.microsoft.com/office/drawing/2014/main" val="2711978328"/>
                    </a:ext>
                  </a:extLst>
                </a:gridCol>
              </a:tblGrid>
              <a:tr h="370840">
                <a:tc gridSpan="2">
                  <a:txBody>
                    <a:bodyPr/>
                    <a:lstStyle/>
                    <a:p>
                      <a:pPr algn="ctr"/>
                      <a:r>
                        <a:rPr lang="de-DE"/>
                        <a:t>ein</a:t>
                      </a:r>
                    </a:p>
                  </a:txBody>
                  <a:tcPr/>
                </a:tc>
                <a:tc hMerge="1">
                  <a:txBody>
                    <a:bodyPr/>
                    <a:lstStyle/>
                    <a:p>
                      <a:endParaRPr lang="de-DE"/>
                    </a:p>
                  </a:txBody>
                  <a:tcPr/>
                </a:tc>
                <a:extLst>
                  <a:ext uri="{0D108BD9-81ED-4DB2-BD59-A6C34878D82A}">
                    <a16:rowId xmlns:a16="http://schemas.microsoft.com/office/drawing/2014/main" val="903357536"/>
                  </a:ext>
                </a:extLst>
              </a:tr>
              <a:tr h="370840">
                <a:tc>
                  <a:txBody>
                    <a:bodyPr/>
                    <a:lstStyle/>
                    <a:p>
                      <a:r>
                        <a:rPr lang="de-DE"/>
                        <a:t>Jahr</a:t>
                      </a:r>
                    </a:p>
                  </a:txBody>
                  <a:tcPr/>
                </a:tc>
                <a:tc>
                  <a:txBody>
                    <a:bodyPr/>
                    <a:lstStyle/>
                    <a:p>
                      <a:r>
                        <a:rPr lang="de-DE"/>
                        <a:t>5%</a:t>
                      </a:r>
                    </a:p>
                  </a:txBody>
                  <a:tcPr/>
                </a:tc>
                <a:extLst>
                  <a:ext uri="{0D108BD9-81ED-4DB2-BD59-A6C34878D82A}">
                    <a16:rowId xmlns:a16="http://schemas.microsoft.com/office/drawing/2014/main" val="3422516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Euro</a:t>
                      </a:r>
                    </a:p>
                  </a:txBody>
                  <a:tcPr/>
                </a:tc>
                <a:tc>
                  <a:txBody>
                    <a:bodyPr/>
                    <a:lstStyle/>
                    <a:p>
                      <a:r>
                        <a:rPr lang="de-DE"/>
                        <a:t>4%</a:t>
                      </a:r>
                    </a:p>
                  </a:txBody>
                  <a:tcPr/>
                </a:tc>
                <a:extLst>
                  <a:ext uri="{0D108BD9-81ED-4DB2-BD59-A6C34878D82A}">
                    <a16:rowId xmlns:a16="http://schemas.microsoft.com/office/drawing/2014/main" val="2895703126"/>
                  </a:ext>
                </a:extLst>
              </a:tr>
              <a:tr h="370840">
                <a:tc>
                  <a:txBody>
                    <a:bodyPr/>
                    <a:lstStyle/>
                    <a:p>
                      <a:r>
                        <a:rPr lang="de-DE"/>
                        <a:t>Prozent</a:t>
                      </a:r>
                    </a:p>
                  </a:txBody>
                  <a:tcPr/>
                </a:tc>
                <a:tc>
                  <a:txBody>
                    <a:bodyPr/>
                    <a:lstStyle/>
                    <a:p>
                      <a:r>
                        <a:rPr lang="de-DE"/>
                        <a:t>3%</a:t>
                      </a:r>
                    </a:p>
                  </a:txBody>
                  <a:tcPr/>
                </a:tc>
                <a:extLst>
                  <a:ext uri="{0D108BD9-81ED-4DB2-BD59-A6C34878D82A}">
                    <a16:rowId xmlns:a16="http://schemas.microsoft.com/office/drawing/2014/main" val="3992821621"/>
                  </a:ext>
                </a:extLst>
              </a:tr>
              <a:tr h="370840">
                <a:tc>
                  <a:txBody>
                    <a:bodyPr/>
                    <a:lstStyle/>
                    <a:p>
                      <a:r>
                        <a:rPr lang="de-DE"/>
                        <a:t>Mensch</a:t>
                      </a:r>
                    </a:p>
                  </a:txBody>
                  <a:tcPr/>
                </a:tc>
                <a:tc>
                  <a:txBody>
                    <a:bodyPr/>
                    <a:lstStyle/>
                    <a:p>
                      <a:r>
                        <a:rPr lang="de-DE"/>
                        <a:t>1%</a:t>
                      </a:r>
                    </a:p>
                  </a:txBody>
                  <a:tcPr/>
                </a:tc>
                <a:extLst>
                  <a:ext uri="{0D108BD9-81ED-4DB2-BD59-A6C34878D82A}">
                    <a16:rowId xmlns:a16="http://schemas.microsoft.com/office/drawing/2014/main" val="1601794444"/>
                  </a:ext>
                </a:extLst>
              </a:tr>
              <a:tr h="370840">
                <a:tc>
                  <a:txBody>
                    <a:bodyPr/>
                    <a:lstStyle/>
                    <a:p>
                      <a:r>
                        <a:rPr lang="de-DE"/>
                        <a:t>…</a:t>
                      </a:r>
                    </a:p>
                  </a:txBody>
                  <a:tcPr/>
                </a:tc>
                <a:tc>
                  <a:txBody>
                    <a:bodyPr/>
                    <a:lstStyle/>
                    <a:p>
                      <a:r>
                        <a:rPr lang="de-DE"/>
                        <a:t>…</a:t>
                      </a:r>
                    </a:p>
                  </a:txBody>
                  <a:tcPr/>
                </a:tc>
                <a:extLst>
                  <a:ext uri="{0D108BD9-81ED-4DB2-BD59-A6C34878D82A}">
                    <a16:rowId xmlns:a16="http://schemas.microsoft.com/office/drawing/2014/main" val="361383569"/>
                  </a:ext>
                </a:extLst>
              </a:tr>
            </a:tbl>
          </a:graphicData>
        </a:graphic>
      </p:graphicFrame>
      <p:sp>
        <p:nvSpPr>
          <p:cNvPr id="18" name="Pfeil: nach rechts 17">
            <a:extLst>
              <a:ext uri="{FF2B5EF4-FFF2-40B4-BE49-F238E27FC236}">
                <a16:creationId xmlns:a16="http://schemas.microsoft.com/office/drawing/2014/main" id="{56F1D20A-6475-5A59-915E-2280B1B1A392}"/>
              </a:ext>
            </a:extLst>
          </p:cNvPr>
          <p:cNvSpPr/>
          <p:nvPr/>
        </p:nvSpPr>
        <p:spPr>
          <a:xfrm rot="5400000">
            <a:off x="5912127" y="3209577"/>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18">
            <a:extLst>
              <a:ext uri="{FF2B5EF4-FFF2-40B4-BE49-F238E27FC236}">
                <a16:creationId xmlns:a16="http://schemas.microsoft.com/office/drawing/2014/main" id="{B17D1831-6B14-2365-ECBF-593371B3F96C}"/>
              </a:ext>
            </a:extLst>
          </p:cNvPr>
          <p:cNvSpPr/>
          <p:nvPr/>
        </p:nvSpPr>
        <p:spPr>
          <a:xfrm rot="16200000">
            <a:off x="7013380" y="3209577"/>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20" name="Tabelle 19">
            <a:extLst>
              <a:ext uri="{FF2B5EF4-FFF2-40B4-BE49-F238E27FC236}">
                <a16:creationId xmlns:a16="http://schemas.microsoft.com/office/drawing/2014/main" id="{404DA712-2DA5-52D1-1791-18C44F0D3D25}"/>
              </a:ext>
            </a:extLst>
          </p:cNvPr>
          <p:cNvGraphicFramePr>
            <a:graphicFrameLocks noGrp="1"/>
          </p:cNvGraphicFramePr>
          <p:nvPr>
            <p:extLst>
              <p:ext uri="{D42A27DB-BD31-4B8C-83A1-F6EECF244321}">
                <p14:modId xmlns:p14="http://schemas.microsoft.com/office/powerpoint/2010/main" val="421467793"/>
              </p:ext>
            </p:extLst>
          </p:nvPr>
        </p:nvGraphicFramePr>
        <p:xfrm>
          <a:off x="7780326" y="3612202"/>
          <a:ext cx="1846556" cy="2225040"/>
        </p:xfrm>
        <a:graphic>
          <a:graphicData uri="http://schemas.openxmlformats.org/drawingml/2006/table">
            <a:tbl>
              <a:tblPr firstRow="1" bandRow="1">
                <a:tableStyleId>{5C22544A-7EE6-4342-B048-85BDC9FD1C3A}</a:tableStyleId>
              </a:tblPr>
              <a:tblGrid>
                <a:gridCol w="1081586">
                  <a:extLst>
                    <a:ext uri="{9D8B030D-6E8A-4147-A177-3AD203B41FA5}">
                      <a16:colId xmlns:a16="http://schemas.microsoft.com/office/drawing/2014/main" val="1536547945"/>
                    </a:ext>
                  </a:extLst>
                </a:gridCol>
                <a:gridCol w="764970">
                  <a:extLst>
                    <a:ext uri="{9D8B030D-6E8A-4147-A177-3AD203B41FA5}">
                      <a16:colId xmlns:a16="http://schemas.microsoft.com/office/drawing/2014/main" val="2711978328"/>
                    </a:ext>
                  </a:extLst>
                </a:gridCol>
              </a:tblGrid>
              <a:tr h="370840">
                <a:tc gridSpan="2">
                  <a:txBody>
                    <a:bodyPr/>
                    <a:lstStyle/>
                    <a:p>
                      <a:pPr algn="ctr"/>
                      <a:r>
                        <a:rPr lang="de-DE"/>
                        <a:t>Jahr</a:t>
                      </a:r>
                    </a:p>
                  </a:txBody>
                  <a:tcPr/>
                </a:tc>
                <a:tc hMerge="1">
                  <a:txBody>
                    <a:bodyPr/>
                    <a:lstStyle/>
                    <a:p>
                      <a:endParaRPr lang="de-DE"/>
                    </a:p>
                  </a:txBody>
                  <a:tcPr/>
                </a:tc>
                <a:extLst>
                  <a:ext uri="{0D108BD9-81ED-4DB2-BD59-A6C34878D82A}">
                    <a16:rowId xmlns:a16="http://schemas.microsoft.com/office/drawing/2014/main" val="903357536"/>
                  </a:ext>
                </a:extLst>
              </a:tr>
              <a:tr h="370840">
                <a:tc>
                  <a:txBody>
                    <a:bodyPr/>
                    <a:lstStyle/>
                    <a:p>
                      <a:r>
                        <a:rPr lang="de-DE"/>
                        <a:t>ist</a:t>
                      </a:r>
                    </a:p>
                  </a:txBody>
                  <a:tcPr/>
                </a:tc>
                <a:tc>
                  <a:txBody>
                    <a:bodyPr/>
                    <a:lstStyle/>
                    <a:p>
                      <a:r>
                        <a:rPr lang="de-DE"/>
                        <a:t>3%</a:t>
                      </a:r>
                    </a:p>
                  </a:txBody>
                  <a:tcPr/>
                </a:tc>
                <a:extLst>
                  <a:ext uri="{0D108BD9-81ED-4DB2-BD59-A6C34878D82A}">
                    <a16:rowId xmlns:a16="http://schemas.microsoft.com/office/drawing/2014/main" val="3422516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hatte</a:t>
                      </a:r>
                    </a:p>
                  </a:txBody>
                  <a:tcPr/>
                </a:tc>
                <a:tc>
                  <a:txBody>
                    <a:bodyPr/>
                    <a:lstStyle/>
                    <a:p>
                      <a:r>
                        <a:rPr lang="de-DE"/>
                        <a:t>2%</a:t>
                      </a:r>
                    </a:p>
                  </a:txBody>
                  <a:tcPr/>
                </a:tc>
                <a:extLst>
                  <a:ext uri="{0D108BD9-81ED-4DB2-BD59-A6C34878D82A}">
                    <a16:rowId xmlns:a16="http://schemas.microsoft.com/office/drawing/2014/main" val="2895703126"/>
                  </a:ext>
                </a:extLst>
              </a:tr>
              <a:tr h="370840">
                <a:tc>
                  <a:txBody>
                    <a:bodyPr/>
                    <a:lstStyle/>
                    <a:p>
                      <a:r>
                        <a:rPr lang="de-DE"/>
                        <a:t>war</a:t>
                      </a:r>
                    </a:p>
                  </a:txBody>
                  <a:tcPr/>
                </a:tc>
                <a:tc>
                  <a:txBody>
                    <a:bodyPr/>
                    <a:lstStyle/>
                    <a:p>
                      <a:r>
                        <a:rPr lang="de-DE"/>
                        <a:t>1%</a:t>
                      </a:r>
                    </a:p>
                  </a:txBody>
                  <a:tcPr/>
                </a:tc>
                <a:extLst>
                  <a:ext uri="{0D108BD9-81ED-4DB2-BD59-A6C34878D82A}">
                    <a16:rowId xmlns:a16="http://schemas.microsoft.com/office/drawing/2014/main" val="3992821621"/>
                  </a:ext>
                </a:extLst>
              </a:tr>
              <a:tr h="370840">
                <a:tc>
                  <a:txBody>
                    <a:bodyPr/>
                    <a:lstStyle/>
                    <a:p>
                      <a:r>
                        <a:rPr lang="de-DE"/>
                        <a:t>ist</a:t>
                      </a:r>
                    </a:p>
                  </a:txBody>
                  <a:tcPr/>
                </a:tc>
                <a:tc>
                  <a:txBody>
                    <a:bodyPr/>
                    <a:lstStyle/>
                    <a:p>
                      <a:r>
                        <a:rPr lang="de-DE"/>
                        <a:t>1%</a:t>
                      </a:r>
                    </a:p>
                  </a:txBody>
                  <a:tcPr/>
                </a:tc>
                <a:extLst>
                  <a:ext uri="{0D108BD9-81ED-4DB2-BD59-A6C34878D82A}">
                    <a16:rowId xmlns:a16="http://schemas.microsoft.com/office/drawing/2014/main" val="1601794444"/>
                  </a:ext>
                </a:extLst>
              </a:tr>
              <a:tr h="370840">
                <a:tc>
                  <a:txBody>
                    <a:bodyPr/>
                    <a:lstStyle/>
                    <a:p>
                      <a:r>
                        <a:rPr lang="de-DE"/>
                        <a:t>…</a:t>
                      </a:r>
                    </a:p>
                  </a:txBody>
                  <a:tcPr/>
                </a:tc>
                <a:tc>
                  <a:txBody>
                    <a:bodyPr/>
                    <a:lstStyle/>
                    <a:p>
                      <a:r>
                        <a:rPr lang="de-DE"/>
                        <a:t>…</a:t>
                      </a:r>
                    </a:p>
                  </a:txBody>
                  <a:tcPr/>
                </a:tc>
                <a:extLst>
                  <a:ext uri="{0D108BD9-81ED-4DB2-BD59-A6C34878D82A}">
                    <a16:rowId xmlns:a16="http://schemas.microsoft.com/office/drawing/2014/main" val="361383569"/>
                  </a:ext>
                </a:extLst>
              </a:tr>
            </a:tbl>
          </a:graphicData>
        </a:graphic>
      </p:graphicFrame>
      <p:sp>
        <p:nvSpPr>
          <p:cNvPr id="21" name="Pfeil: nach rechts 20">
            <a:extLst>
              <a:ext uri="{FF2B5EF4-FFF2-40B4-BE49-F238E27FC236}">
                <a16:creationId xmlns:a16="http://schemas.microsoft.com/office/drawing/2014/main" id="{53229A84-B172-883A-44AA-C93A0B95653D}"/>
              </a:ext>
            </a:extLst>
          </p:cNvPr>
          <p:cNvSpPr/>
          <p:nvPr/>
        </p:nvSpPr>
        <p:spPr>
          <a:xfrm rot="5400000">
            <a:off x="7903692" y="3209577"/>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a:extLst>
              <a:ext uri="{FF2B5EF4-FFF2-40B4-BE49-F238E27FC236}">
                <a16:creationId xmlns:a16="http://schemas.microsoft.com/office/drawing/2014/main" id="{0EB65BFC-864D-F0CC-A87F-4931BA8373A2}"/>
              </a:ext>
            </a:extLst>
          </p:cNvPr>
          <p:cNvSpPr/>
          <p:nvPr/>
        </p:nvSpPr>
        <p:spPr>
          <a:xfrm rot="16200000">
            <a:off x="9004945" y="3209577"/>
            <a:ext cx="322425" cy="159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28D6A4A7-1A72-1C05-E880-771D2281BCD5}"/>
              </a:ext>
            </a:extLst>
          </p:cNvPr>
          <p:cNvSpPr/>
          <p:nvPr/>
        </p:nvSpPr>
        <p:spPr>
          <a:xfrm>
            <a:off x="9018997" y="2575930"/>
            <a:ext cx="1274618" cy="4001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a:t>
            </a:r>
          </a:p>
        </p:txBody>
      </p:sp>
    </p:spTree>
    <p:extLst>
      <p:ext uri="{BB962C8B-B14F-4D97-AF65-F5344CB8AC3E}">
        <p14:creationId xmlns:p14="http://schemas.microsoft.com/office/powerpoint/2010/main" val="340060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Gerade Verbindung mit Pfeil 25">
            <a:extLst>
              <a:ext uri="{FF2B5EF4-FFF2-40B4-BE49-F238E27FC236}">
                <a16:creationId xmlns:a16="http://schemas.microsoft.com/office/drawing/2014/main" id="{F6A465B1-50F5-F09B-8E3E-90C509C010C5}"/>
              </a:ext>
            </a:extLst>
          </p:cNvPr>
          <p:cNvCxnSpPr/>
          <p:nvPr/>
        </p:nvCxnSpPr>
        <p:spPr>
          <a:xfrm flipV="1">
            <a:off x="2824983" y="2531481"/>
            <a:ext cx="0" cy="208625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6E8EDA43-18C7-35BA-F1FF-9E07450F388B}"/>
              </a:ext>
            </a:extLst>
          </p:cNvPr>
          <p:cNvCxnSpPr>
            <a:cxnSpLocks/>
          </p:cNvCxnSpPr>
          <p:nvPr/>
        </p:nvCxnSpPr>
        <p:spPr>
          <a:xfrm>
            <a:off x="2824983" y="4617733"/>
            <a:ext cx="1564174" cy="249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8" name="Gerade Verbindung mit Pfeil 27">
            <a:extLst>
              <a:ext uri="{FF2B5EF4-FFF2-40B4-BE49-F238E27FC236}">
                <a16:creationId xmlns:a16="http://schemas.microsoft.com/office/drawing/2014/main" id="{EDD6778E-4E4A-BEBC-3B6C-8D241C33CD32}"/>
              </a:ext>
            </a:extLst>
          </p:cNvPr>
          <p:cNvCxnSpPr>
            <a:cxnSpLocks/>
          </p:cNvCxnSpPr>
          <p:nvPr/>
        </p:nvCxnSpPr>
        <p:spPr>
          <a:xfrm flipH="1">
            <a:off x="1664429" y="4617733"/>
            <a:ext cx="1160554" cy="49569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9" name="Ellipse 28">
            <a:extLst>
              <a:ext uri="{FF2B5EF4-FFF2-40B4-BE49-F238E27FC236}">
                <a16:creationId xmlns:a16="http://schemas.microsoft.com/office/drawing/2014/main" id="{9F65CEA9-4606-EA96-058F-06112D766402}"/>
              </a:ext>
            </a:extLst>
          </p:cNvPr>
          <p:cNvSpPr/>
          <p:nvPr/>
        </p:nvSpPr>
        <p:spPr>
          <a:xfrm>
            <a:off x="3812489" y="3007557"/>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chemeClr val="tx1">
                    <a:lumMod val="75000"/>
                    <a:lumOff val="25000"/>
                  </a:schemeClr>
                </a:solidFill>
              </a:rPr>
              <a:t>Königin</a:t>
            </a:r>
          </a:p>
        </p:txBody>
      </p:sp>
      <p:sp>
        <p:nvSpPr>
          <p:cNvPr id="33" name="Ellipse 32">
            <a:extLst>
              <a:ext uri="{FF2B5EF4-FFF2-40B4-BE49-F238E27FC236}">
                <a16:creationId xmlns:a16="http://schemas.microsoft.com/office/drawing/2014/main" id="{91632033-258A-3250-2CA4-020091DFBBBF}"/>
              </a:ext>
            </a:extLst>
          </p:cNvPr>
          <p:cNvSpPr/>
          <p:nvPr/>
        </p:nvSpPr>
        <p:spPr>
          <a:xfrm>
            <a:off x="3746490" y="3271555"/>
            <a:ext cx="131999" cy="13199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32000" rtlCol="0" anchor="ctr"/>
          <a:lstStyle/>
          <a:p>
            <a:r>
              <a:rPr lang="de-DE">
                <a:solidFill>
                  <a:srgbClr val="FF0000"/>
                </a:solidFill>
              </a:rPr>
              <a:t>König</a:t>
            </a:r>
          </a:p>
        </p:txBody>
      </p:sp>
      <p:sp>
        <p:nvSpPr>
          <p:cNvPr id="35" name="Ellipse 34">
            <a:extLst>
              <a:ext uri="{FF2B5EF4-FFF2-40B4-BE49-F238E27FC236}">
                <a16:creationId xmlns:a16="http://schemas.microsoft.com/office/drawing/2014/main" id="{56B3B392-F113-610F-A025-3558DEEFD739}"/>
              </a:ext>
            </a:extLst>
          </p:cNvPr>
          <p:cNvSpPr/>
          <p:nvPr/>
        </p:nvSpPr>
        <p:spPr>
          <a:xfrm>
            <a:off x="3633029" y="3139556"/>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r>
              <a:rPr lang="de-DE">
                <a:solidFill>
                  <a:schemeClr val="tx1">
                    <a:lumMod val="75000"/>
                    <a:lumOff val="25000"/>
                  </a:schemeClr>
                </a:solidFill>
              </a:rPr>
              <a:t>Kaiser</a:t>
            </a:r>
          </a:p>
        </p:txBody>
      </p:sp>
      <p:sp>
        <p:nvSpPr>
          <p:cNvPr id="36" name="Ellipse 35">
            <a:extLst>
              <a:ext uri="{FF2B5EF4-FFF2-40B4-BE49-F238E27FC236}">
                <a16:creationId xmlns:a16="http://schemas.microsoft.com/office/drawing/2014/main" id="{AB60B6FD-5448-CEEA-F3B1-8C13A5E6C9A5}"/>
              </a:ext>
            </a:extLst>
          </p:cNvPr>
          <p:cNvSpPr/>
          <p:nvPr/>
        </p:nvSpPr>
        <p:spPr>
          <a:xfrm>
            <a:off x="1840805" y="3353850"/>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r>
              <a:rPr lang="de-DE">
                <a:solidFill>
                  <a:schemeClr val="tx1">
                    <a:lumMod val="75000"/>
                    <a:lumOff val="25000"/>
                  </a:schemeClr>
                </a:solidFill>
              </a:rPr>
              <a:t>Thron</a:t>
            </a:r>
          </a:p>
        </p:txBody>
      </p:sp>
      <p:sp>
        <p:nvSpPr>
          <p:cNvPr id="37" name="Ellipse 36">
            <a:extLst>
              <a:ext uri="{FF2B5EF4-FFF2-40B4-BE49-F238E27FC236}">
                <a16:creationId xmlns:a16="http://schemas.microsoft.com/office/drawing/2014/main" id="{2E3809B7-8002-C097-F285-C3360A1E19AE}"/>
              </a:ext>
            </a:extLst>
          </p:cNvPr>
          <p:cNvSpPr/>
          <p:nvPr/>
        </p:nvSpPr>
        <p:spPr>
          <a:xfrm>
            <a:off x="2274075" y="2537105"/>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r>
              <a:rPr lang="de-DE">
                <a:solidFill>
                  <a:schemeClr val="tx1">
                    <a:lumMod val="75000"/>
                    <a:lumOff val="25000"/>
                  </a:schemeClr>
                </a:solidFill>
              </a:rPr>
              <a:t>Schloss</a:t>
            </a:r>
          </a:p>
        </p:txBody>
      </p:sp>
      <p:sp>
        <p:nvSpPr>
          <p:cNvPr id="39" name="Ellipse 38">
            <a:extLst>
              <a:ext uri="{FF2B5EF4-FFF2-40B4-BE49-F238E27FC236}">
                <a16:creationId xmlns:a16="http://schemas.microsoft.com/office/drawing/2014/main" id="{DDCF2384-338B-00DC-A0B0-A23D55E71E6C}"/>
              </a:ext>
            </a:extLst>
          </p:cNvPr>
          <p:cNvSpPr/>
          <p:nvPr/>
        </p:nvSpPr>
        <p:spPr>
          <a:xfrm>
            <a:off x="2483529" y="3661388"/>
            <a:ext cx="131999" cy="1319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rIns="396000" rtlCol="0" anchor="ctr"/>
          <a:lstStyle/>
          <a:p>
            <a:pPr algn="r"/>
            <a:endParaRPr lang="de-DE">
              <a:solidFill>
                <a:schemeClr val="tx1">
                  <a:lumMod val="75000"/>
                  <a:lumOff val="25000"/>
                </a:schemeClr>
              </a:solidFill>
            </a:endParaRPr>
          </a:p>
          <a:p>
            <a:pPr algn="r"/>
            <a:r>
              <a:rPr lang="de-DE">
                <a:solidFill>
                  <a:schemeClr val="tx1">
                    <a:lumMod val="75000"/>
                    <a:lumOff val="25000"/>
                  </a:schemeClr>
                </a:solidFill>
              </a:rPr>
              <a:t>Reich</a:t>
            </a:r>
          </a:p>
        </p:txBody>
      </p:sp>
      <p:cxnSp>
        <p:nvCxnSpPr>
          <p:cNvPr id="40" name="Gerade Verbindung mit Pfeil 39">
            <a:extLst>
              <a:ext uri="{FF2B5EF4-FFF2-40B4-BE49-F238E27FC236}">
                <a16:creationId xmlns:a16="http://schemas.microsoft.com/office/drawing/2014/main" id="{BAA9234D-C94F-B79D-873C-1A7E7D3422E6}"/>
              </a:ext>
            </a:extLst>
          </p:cNvPr>
          <p:cNvCxnSpPr>
            <a:cxnSpLocks/>
          </p:cNvCxnSpPr>
          <p:nvPr/>
        </p:nvCxnSpPr>
        <p:spPr>
          <a:xfrm flipV="1">
            <a:off x="2837447" y="3383737"/>
            <a:ext cx="938791" cy="1219379"/>
          </a:xfrm>
          <a:prstGeom prst="straightConnector1">
            <a:avLst/>
          </a:prstGeom>
          <a:ln w="28575">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cxnSp>
        <p:nvCxnSpPr>
          <p:cNvPr id="44" name="Gerade Verbindung mit Pfeil 43">
            <a:extLst>
              <a:ext uri="{FF2B5EF4-FFF2-40B4-BE49-F238E27FC236}">
                <a16:creationId xmlns:a16="http://schemas.microsoft.com/office/drawing/2014/main" id="{A4C51047-BD58-E765-23DA-8D40A0045053}"/>
              </a:ext>
            </a:extLst>
          </p:cNvPr>
          <p:cNvCxnSpPr>
            <a:cxnSpLocks/>
          </p:cNvCxnSpPr>
          <p:nvPr/>
        </p:nvCxnSpPr>
        <p:spPr>
          <a:xfrm flipH="1" flipV="1">
            <a:off x="2178706" y="3271555"/>
            <a:ext cx="646054" cy="1331561"/>
          </a:xfrm>
          <a:prstGeom prst="straightConnector1">
            <a:avLst/>
          </a:prstGeom>
          <a:ln w="28575">
            <a:solidFill>
              <a:schemeClr val="accent1"/>
            </a:solidFill>
            <a:prstDash val="solid"/>
            <a:tailEnd type="triangle"/>
          </a:ln>
        </p:spPr>
        <p:style>
          <a:lnRef idx="1">
            <a:schemeClr val="dk1"/>
          </a:lnRef>
          <a:fillRef idx="0">
            <a:schemeClr val="dk1"/>
          </a:fillRef>
          <a:effectRef idx="0">
            <a:schemeClr val="dk1"/>
          </a:effectRef>
          <a:fontRef idx="minor">
            <a:schemeClr val="tx1"/>
          </a:fontRef>
        </p:style>
      </p:cxnSp>
      <p:sp>
        <p:nvSpPr>
          <p:cNvPr id="47" name="Textfeld 46">
            <a:extLst>
              <a:ext uri="{FF2B5EF4-FFF2-40B4-BE49-F238E27FC236}">
                <a16:creationId xmlns:a16="http://schemas.microsoft.com/office/drawing/2014/main" id="{014D39F0-3226-C23B-2768-9AE712FE7868}"/>
              </a:ext>
            </a:extLst>
          </p:cNvPr>
          <p:cNvSpPr txBox="1"/>
          <p:nvPr/>
        </p:nvSpPr>
        <p:spPr>
          <a:xfrm>
            <a:off x="3194054" y="4109822"/>
            <a:ext cx="1564175" cy="523220"/>
          </a:xfrm>
          <a:prstGeom prst="rect">
            <a:avLst/>
          </a:prstGeom>
          <a:noFill/>
        </p:spPr>
        <p:txBody>
          <a:bodyPr wrap="square" rtlCol="0">
            <a:spAutoFit/>
          </a:bodyPr>
          <a:lstStyle/>
          <a:p>
            <a:r>
              <a:rPr lang="de-DE" sz="1400">
                <a:solidFill>
                  <a:srgbClr val="FF0000"/>
                </a:solidFill>
              </a:rPr>
              <a:t>Position des Wortes “König”</a:t>
            </a:r>
          </a:p>
        </p:txBody>
      </p:sp>
      <p:sp>
        <p:nvSpPr>
          <p:cNvPr id="48" name="Textfeld 47">
            <a:extLst>
              <a:ext uri="{FF2B5EF4-FFF2-40B4-BE49-F238E27FC236}">
                <a16:creationId xmlns:a16="http://schemas.microsoft.com/office/drawing/2014/main" id="{DE7A17CB-6A30-A027-BFB8-A1942D503A2D}"/>
              </a:ext>
            </a:extLst>
          </p:cNvPr>
          <p:cNvSpPr txBox="1"/>
          <p:nvPr/>
        </p:nvSpPr>
        <p:spPr>
          <a:xfrm>
            <a:off x="1415321" y="4106469"/>
            <a:ext cx="1217078" cy="523220"/>
          </a:xfrm>
          <a:prstGeom prst="rect">
            <a:avLst/>
          </a:prstGeom>
          <a:noFill/>
        </p:spPr>
        <p:txBody>
          <a:bodyPr wrap="square" rtlCol="0">
            <a:spAutoFit/>
          </a:bodyPr>
          <a:lstStyle/>
          <a:p>
            <a:pPr algn="r"/>
            <a:r>
              <a:rPr lang="de-DE" sz="1400">
                <a:solidFill>
                  <a:schemeClr val="accent1"/>
                </a:solidFill>
              </a:rPr>
              <a:t>Kontextvektor zu “König”</a:t>
            </a:r>
          </a:p>
        </p:txBody>
      </p:sp>
      <p:sp>
        <p:nvSpPr>
          <p:cNvPr id="2" name="Titel 1">
            <a:extLst>
              <a:ext uri="{FF2B5EF4-FFF2-40B4-BE49-F238E27FC236}">
                <a16:creationId xmlns:a16="http://schemas.microsoft.com/office/drawing/2014/main" id="{29F3E4CD-B205-8F1B-0F72-602DBD4C2B58}"/>
              </a:ext>
            </a:extLst>
          </p:cNvPr>
          <p:cNvSpPr>
            <a:spLocks noGrp="1"/>
          </p:cNvSpPr>
          <p:nvPr>
            <p:ph type="title"/>
          </p:nvPr>
        </p:nvSpPr>
        <p:spPr/>
        <p:txBody>
          <a:bodyPr/>
          <a:lstStyle/>
          <a:p>
            <a:r>
              <a:rPr lang="de-DE"/>
              <a:t>Wörter im semantischen Raum</a:t>
            </a:r>
          </a:p>
        </p:txBody>
      </p:sp>
      <p:sp>
        <p:nvSpPr>
          <p:cNvPr id="4" name="Textfeld 3">
            <a:extLst>
              <a:ext uri="{FF2B5EF4-FFF2-40B4-BE49-F238E27FC236}">
                <a16:creationId xmlns:a16="http://schemas.microsoft.com/office/drawing/2014/main" id="{437230DE-8AD3-0C3E-46C1-A17D3EC00857}"/>
              </a:ext>
            </a:extLst>
          </p:cNvPr>
          <p:cNvSpPr txBox="1"/>
          <p:nvPr/>
        </p:nvSpPr>
        <p:spPr>
          <a:xfrm>
            <a:off x="5771663" y="2405056"/>
            <a:ext cx="4579532" cy="2339102"/>
          </a:xfrm>
          <a:prstGeom prst="rect">
            <a:avLst/>
          </a:prstGeom>
          <a:noFill/>
        </p:spPr>
        <p:txBody>
          <a:bodyPr wrap="square" rtlCol="0">
            <a:spAutoFit/>
          </a:bodyPr>
          <a:lstStyle/>
          <a:p>
            <a:pPr>
              <a:spcAft>
                <a:spcPts val="1200"/>
              </a:spcAft>
            </a:pPr>
            <a:r>
              <a:rPr lang="de-DE" b="1"/>
              <a:t>Word2Vec</a:t>
            </a:r>
          </a:p>
          <a:p>
            <a:pPr marL="285750" indent="-285750">
              <a:spcAft>
                <a:spcPts val="1200"/>
              </a:spcAft>
              <a:buFont typeface="Arial" panose="020B0604020202020204" pitchFamily="34" charset="0"/>
              <a:buChar char="•"/>
            </a:pPr>
            <a:r>
              <a:rPr lang="de-DE"/>
              <a:t>Weise jedem Wort zufällig eine Position und einen Kontextvektor zu</a:t>
            </a:r>
          </a:p>
          <a:p>
            <a:pPr marL="285750" indent="-285750">
              <a:spcAft>
                <a:spcPts val="1200"/>
              </a:spcAft>
              <a:buFont typeface="Arial" panose="020B0604020202020204" pitchFamily="34" charset="0"/>
              <a:buChar char="•"/>
            </a:pPr>
            <a:r>
              <a:rPr lang="de-DE"/>
              <a:t>Training: Für jedes Wort in einem großen Textcorpus werden seine Position und die Kontextvektoren seiner Nachbarn im Text leicht angenähert</a:t>
            </a:r>
          </a:p>
        </p:txBody>
      </p:sp>
    </p:spTree>
    <p:extLst>
      <p:ext uri="{BB962C8B-B14F-4D97-AF65-F5344CB8AC3E}">
        <p14:creationId xmlns:p14="http://schemas.microsoft.com/office/powerpoint/2010/main" val="41392848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IAAAAAAAAAAwAAAAMAAAAA/////wQAPwwAAAAAAAAAAAAAIAD///////////////8AAAD///////////////8DAAAAAwD///////8DAAAAAgD///////////////////////////////////////////////////////////////////////////////////////////////////////////////////////////////////////////////////////////////////////////////////////////////////////////////////////////////////////////////////////////////////////////////////////////////////////////////////////////////////////////////////////////////////////////////////////////////////////////////////////////////////////////////////////////////////////////////////////////////8BACAA////////////////AAAO////////AwAAAAIA////////////////////////////////////////////////////////////////////////////////////////////////////////////////////////////////////////////////////////////////////////////////////////////////////////////////////////////////////////////////////////////////////////////////////////////////////////////////////////////////////////////////////////////////////////////////////////////////////////////////////////////////////////////////////////////////////////////////////////////////////////////////////////AgACAP///////wQAAAACABAAC78H07JyylpEjhprfqhJqA8FAAAAAAADAAAAAwADAAAAAQADAAAAAAD///////8DAAEA////////BAAAAAMAEAALiYCUDh7EnEuvz5TsRe17tA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CAMAAAAAAAAAAAAACAB////////////////AAAA////////////////BAAAAAMA////////BAAAAAMA////////////////////////////////////////////////////////////////////////////////////////////////////////////////////////////////////////////////////////////////////////////////////////////////////////////////////////////////////////////////////////////////////////////////////////////////////////////////////////////////////////////////////////////////////////////////////////////////////////////////////////////////////////////////////////////////////////////////////////////////AQAgAf///////////////wAADv///////wQAAAACAP///////////////////////////////////////////////////////////////////////////////////////////////////////////////////////////////////////////////////////////////////////////////////////////////////////////////////////////////////////////////////////////////////////////////////////////////////////////////////////////////////////////////////////////////////////////////////////////////////////////////////////////////////////////////////////////////////////////////////////////////////////////////////////wIAAQEDAAAAAgD///////8aAAZMaW5rZWRTaGFwZXNEYXRhUHJvcGVydHlfMAUAAAAAAAQAAAADAAQAAAABAAMAAgEDAAAAAwD///////8lAAZMaW5rZWRTaGFwZVByZXNlbnRhdGlvblNldHRpbmdzRGF0YV8wBQAAAAEABAAAAAAABAAAAAI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ODgAAAAAAAAAAAAD/////gwCDAAAABV9pZAAQAAAABL8H07JyylpEjhprfqhJqA8DRGF0YQAbAAAABExpbmtlZFNoYXBlRGF0YQAFAAAAAAACTmFtZQAZAAAATGlua2VkU2hhcGVzRGF0YVByb3BlcnR5ABBWZXJzaW9uAAAAAAAJTGFzdFdyaXRlAPZgXtuGAQAAAAEA/////8YAxgAAAAVfaWQAEAAAAASJgJQOHsScS6/PlOxF7Xu0A0RhdGEAUwAAAAhQcmVzZW50YXRpb25TY2FubmVkRm9yTGlua2VkU2hhcGVzAAECTnVtYmVyRm9ybWF0U2VwYXJhdG9yTW9kZQAKAAAAQXV0b21hdGljAAACTmFtZQAkAAAATGlua2VkU2hhcGVQcmVzZW50YXRpb25TZXR0aW5nc0RhdGEAEFZlcnNpb24AAAAAAAlMYXN0V3JpdGUAPWFe24Y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143144411325298"/>
  <p:tag name="EMPOWERCHARTSPROPERTIES_B_LENGTH" val="24576"/>
</p:tagLst>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1441</Words>
  <Application>Microsoft Macintosh PowerPoint</Application>
  <PresentationFormat>Breitbild</PresentationFormat>
  <Paragraphs>373</Paragraphs>
  <Slides>17</Slides>
  <Notes>14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72 Black</vt:lpstr>
      <vt:lpstr>Arial</vt:lpstr>
      <vt:lpstr>Calibri</vt:lpstr>
      <vt:lpstr>Calibri Light</vt:lpstr>
      <vt:lpstr>Metropolitan</vt:lpstr>
      <vt:lpstr>So funktioniert ChatGPT</vt:lpstr>
      <vt:lpstr>"Funken von allgemeiner künstlicher Intelligenz"</vt:lpstr>
      <vt:lpstr>GPT-4 – Fallbeispiele (1/3)</vt:lpstr>
      <vt:lpstr>GPT-4 – Fallbeispiele (2/3)</vt:lpstr>
      <vt:lpstr>GPT-4 – Fallbeispiele (3/3)</vt:lpstr>
      <vt:lpstr>ChatGPT ist ein Sprachmodell</vt:lpstr>
      <vt:lpstr>Die Grundidee: Alles für das nächste Wort!</vt:lpstr>
      <vt:lpstr>Beispiel für ein sehr einfaches Sprachmodell</vt:lpstr>
      <vt:lpstr>Wörter im semantischen Raum</vt:lpstr>
      <vt:lpstr>Wörter im semantischen Raum</vt:lpstr>
      <vt:lpstr>Der Aufmerksamkeits-Mechanismus</vt:lpstr>
      <vt:lpstr>Das Transformer-Modell</vt:lpstr>
      <vt:lpstr>Das Training</vt:lpstr>
      <vt:lpstr>Das “Alignment”-Problem</vt:lpstr>
      <vt:lpstr>Alignment durch menschliches Feedback</vt:lpstr>
      <vt:lpstr>Limitationen</vt:lpstr>
      <vt:lpstr>Zusammenfassung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funktioniert ChatGPT</dc:title>
  <dc:creator>Helmut Linde</dc:creator>
  <cp:lastModifiedBy>Schlumberger Anni</cp:lastModifiedBy>
  <cp:revision>2</cp:revision>
  <dcterms:created xsi:type="dcterms:W3CDTF">2023-03-13T14:27:16Z</dcterms:created>
  <dcterms:modified xsi:type="dcterms:W3CDTF">2023-10-18T10:45:24Z</dcterms:modified>
</cp:coreProperties>
</file>